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notesMasterIdLst>
    <p:notesMasterId r:id="rId33"/>
  </p:notesMasterIdLst>
  <p:handoutMasterIdLst>
    <p:handoutMasterId r:id="rId34"/>
  </p:handout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94" r:id="rId9"/>
    <p:sldId id="266" r:id="rId10"/>
    <p:sldId id="292" r:id="rId11"/>
    <p:sldId id="270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276" r:id="rId20"/>
    <p:sldId id="277" r:id="rId21"/>
    <p:sldId id="295" r:id="rId22"/>
    <p:sldId id="278" r:id="rId23"/>
    <p:sldId id="279" r:id="rId24"/>
    <p:sldId id="280" r:id="rId25"/>
    <p:sldId id="303" r:id="rId26"/>
    <p:sldId id="304" r:id="rId27"/>
    <p:sldId id="305" r:id="rId28"/>
    <p:sldId id="306" r:id="rId29"/>
    <p:sldId id="307" r:id="rId30"/>
    <p:sldId id="308" r:id="rId31"/>
    <p:sldId id="282" r:id="rId3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B1D8"/>
    <a:srgbClr val="3F6E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4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0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496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C1FBA-CF23-45CA-A289-03E32D160964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2B0C5-C56D-47E9-BCFE-D990A940F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7004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gif>
</file>

<file path=ppt/media/image32.png>
</file>

<file path=ppt/media/image33.png>
</file>

<file path=ppt/media/image34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66BD8-0FC1-456F-BDC6-7D0CA8E36566}" type="datetimeFigureOut">
              <a:rPr lang="zh-CN" altLang="en-US" smtClean="0"/>
              <a:t>2018/5/10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FC841-E2E1-4802-8701-94EA307E94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598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。。。</a:t>
            </a:r>
          </a:p>
          <a:p>
            <a:r>
              <a:rPr lang="zh-CN" altLang="en-US"/>
              <a:t>在这个过程中 一个点的位置在四个坐标系中有四种不同的表示</a:t>
            </a:r>
          </a:p>
        </p:txBody>
      </p:sp>
    </p:spTree>
    <p:extLst>
      <p:ext uri="{BB962C8B-B14F-4D97-AF65-F5344CB8AC3E}">
        <p14:creationId xmlns:p14="http://schemas.microsoft.com/office/powerpoint/2010/main" val="3996935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此外还有除法模型、鱼眼模型、比例函数模型</a:t>
            </a:r>
          </a:p>
        </p:txBody>
      </p:sp>
    </p:spTree>
    <p:extLst>
      <p:ext uri="{BB962C8B-B14F-4D97-AF65-F5344CB8AC3E}">
        <p14:creationId xmlns:p14="http://schemas.microsoft.com/office/powerpoint/2010/main" val="916184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0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4149566"/>
            <a:ext cx="7886700" cy="89951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628650" y="5114029"/>
            <a:ext cx="7886700" cy="604299"/>
          </a:xfrm>
        </p:spPr>
        <p:txBody>
          <a:bodyPr anchor="ctr">
            <a:noAutofit/>
          </a:bodyPr>
          <a:lstStyle>
            <a:lvl1pPr algn="ctr"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0"/>
            <a:ext cx="9144000" cy="3899805"/>
          </a:xfrm>
          <a:prstGeom prst="rect">
            <a:avLst/>
          </a:prstGeom>
          <a:ln>
            <a:noFill/>
          </a:ln>
        </p:spPr>
      </p:pic>
      <p:cxnSp>
        <p:nvCxnSpPr>
          <p:cNvPr id="9" name="直接连接符 8"/>
          <p:cNvCxnSpPr/>
          <p:nvPr/>
        </p:nvCxnSpPr>
        <p:spPr>
          <a:xfrm>
            <a:off x="0" y="3899805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48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97600" y="313200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1703B59-C883-4B8B-974E-AFB30A6C43A7}" type="slidenum">
              <a:rPr lang="en-US" altLang="zh-CN" smtClean="0"/>
              <a:pPr/>
              <a:t>‹#›</a:t>
            </a:fld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235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3" y="975600"/>
            <a:ext cx="8556169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232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3" pos="1620">
          <p15:clr>
            <a:srgbClr val="FBAE40"/>
          </p15:clr>
        </p15:guide>
        <p15:guide id="4" pos="216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5" y="313200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3" y="975600"/>
            <a:ext cx="8566445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0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5193">
          <p15:clr>
            <a:srgbClr val="FBAE40"/>
          </p15:clr>
        </p15:guide>
        <p15:guide id="5" pos="1620">
          <p15:clr>
            <a:srgbClr val="FBAE40"/>
          </p15:clr>
        </p15:guide>
        <p15:guide id="6" pos="2921">
          <p15:clr>
            <a:srgbClr val="FBAE40"/>
          </p15:clr>
        </p15:guide>
        <p15:guide id="7" pos="2160" userDrawn="1">
          <p15:clr>
            <a:srgbClr val="FBAE40"/>
          </p15:clr>
        </p15:guide>
        <p15:guide id="8" pos="3895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4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 smtClean="0"/>
              <a:t>单击此处编辑标题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47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3" pos="1620">
          <p15:clr>
            <a:srgbClr val="FBAE40"/>
          </p15:clr>
        </p15:guide>
        <p15:guide id="4" pos="216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4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 smtClean="0"/>
              <a:t>单击此处编辑标题</a:t>
            </a:r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5" y="313200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30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5193">
          <p15:clr>
            <a:srgbClr val="FBAE40"/>
          </p15:clr>
        </p15:guide>
        <p15:guide id="5" pos="1620">
          <p15:clr>
            <a:srgbClr val="FBAE40"/>
          </p15:clr>
        </p15:guide>
        <p15:guide id="6" pos="2921">
          <p15:clr>
            <a:srgbClr val="FBAE40"/>
          </p15:clr>
        </p15:guide>
        <p15:guide id="7" pos="2160" userDrawn="1">
          <p15:clr>
            <a:srgbClr val="FBAE40"/>
          </p15:clr>
        </p15:guide>
        <p15:guide id="8" pos="3895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0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9123" y="4006448"/>
            <a:ext cx="8325019" cy="11141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469124" y="5245246"/>
            <a:ext cx="5820358" cy="468179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smtClean="0"/>
              <a:t>单击以编辑母版副标题样式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69124" y="5815087"/>
            <a:ext cx="4159250" cy="4990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单击此处添加日期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0"/>
            <a:ext cx="9144000" cy="3899805"/>
          </a:xfrm>
          <a:prstGeom prst="rect">
            <a:avLst/>
          </a:prstGeom>
          <a:ln>
            <a:noFill/>
          </a:ln>
        </p:spPr>
      </p:pic>
      <p:cxnSp>
        <p:nvCxnSpPr>
          <p:cNvPr id="11" name="直接连接符 10"/>
          <p:cNvCxnSpPr/>
          <p:nvPr/>
        </p:nvCxnSpPr>
        <p:spPr>
          <a:xfrm>
            <a:off x="0" y="3899805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0"/>
            <a:ext cx="9144000" cy="3899805"/>
          </a:xfrm>
          <a:prstGeom prst="rect">
            <a:avLst/>
          </a:prstGeom>
          <a:ln>
            <a:noFill/>
          </a:ln>
        </p:spPr>
      </p:pic>
      <p:cxnSp>
        <p:nvCxnSpPr>
          <p:cNvPr id="9" name="直接连接符 8"/>
          <p:cNvCxnSpPr/>
          <p:nvPr userDrawn="1"/>
        </p:nvCxnSpPr>
        <p:spPr>
          <a:xfrm>
            <a:off x="0" y="3899805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06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2" pos="295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16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073"/>
            <a:ext cx="9144000" cy="28117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74" y="3608990"/>
            <a:ext cx="3021843" cy="799946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87896" y="1371600"/>
            <a:ext cx="8410492" cy="926932"/>
          </a:xfrm>
        </p:spPr>
        <p:txBody>
          <a:bodyPr>
            <a:noAutofit/>
          </a:bodyPr>
          <a:lstStyle>
            <a:lvl1pPr algn="ctr">
              <a:defRPr sz="6600" b="1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073"/>
            <a:ext cx="9144000" cy="281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372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05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6000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10" name="灯片编号占位符 5"/>
          <p:cNvSpPr txBox="1">
            <a:spLocks/>
          </p:cNvSpPr>
          <p:nvPr/>
        </p:nvSpPr>
        <p:spPr>
          <a:xfrm>
            <a:off x="8697600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mtClean="0"/>
              <a:pPr lvl="0"/>
              <a:t>‹#›</a:t>
            </a:fld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974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极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极简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7600" y="313200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4CE0C3C-47D3-4455-AB34-8268314DB49D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74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3" y="6100771"/>
            <a:ext cx="1958547" cy="5184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850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240"/>
            <a:ext cx="9144000" cy="518506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240"/>
            <a:ext cx="9144000" cy="51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4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5556">
          <p15:clr>
            <a:srgbClr val="FBAE40"/>
          </p15:clr>
        </p15:guide>
        <p15:guide id="2" pos="204">
          <p15:clr>
            <a:srgbClr val="FBAE40"/>
          </p15:clr>
        </p15:guide>
        <p15:guide id="5" pos="3125">
          <p15:clr>
            <a:srgbClr val="FBAE40"/>
          </p15:clr>
        </p15:guide>
        <p15:guide id="6" pos="115">
          <p15:clr>
            <a:srgbClr val="FBAE40"/>
          </p15:clr>
        </p15:guide>
        <p15:guide id="7" pos="4167" userDrawn="1">
          <p15:clr>
            <a:srgbClr val="FBAE40"/>
          </p15:clr>
        </p15:guide>
        <p15:guide id="8" pos="15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58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纯标题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5"/>
          <p:cNvSpPr txBox="1">
            <a:spLocks/>
          </p:cNvSpPr>
          <p:nvPr/>
        </p:nvSpPr>
        <p:spPr>
          <a:xfrm>
            <a:off x="8696565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mtClean="0"/>
              <a:pPr lvl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2619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330335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413468" y="1673352"/>
            <a:ext cx="8340421" cy="4999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9" cstate="print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  <p:sp>
        <p:nvSpPr>
          <p:cNvPr id="4" name="标题占位符 3"/>
          <p:cNvSpPr>
            <a:spLocks noGrp="1"/>
          </p:cNvSpPr>
          <p:nvPr>
            <p:ph type="title"/>
          </p:nvPr>
        </p:nvSpPr>
        <p:spPr>
          <a:xfrm>
            <a:off x="413468" y="863020"/>
            <a:ext cx="8410492" cy="701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19" cstate="print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737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</p:sldLayoutIdLst>
  <p:transition spd="med">
    <p:push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31.gi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4.png"/><Relationship Id="rId5" Type="http://schemas.openxmlformats.org/officeDocument/2006/relationships/image" Target="../media/image16.png"/><Relationship Id="rId4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 smtClean="0"/>
              <a:t>SLAM</a:t>
            </a:r>
            <a:endParaRPr lang="zh-CN" altLang="en-US" sz="2400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范娇娇 苟铭浩 吕子尧 张钦圣孔泽隆</a:t>
            </a:r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2018</a:t>
            </a:r>
            <a:r>
              <a:rPr lang="zh-CN" altLang="en-US" dirty="0" smtClean="0"/>
              <a:t>年</a:t>
            </a:r>
            <a:r>
              <a:rPr lang="en-US" altLang="zh-CN" dirty="0"/>
              <a:t>5</a:t>
            </a:r>
            <a:r>
              <a:rPr lang="zh-CN" altLang="en-US" dirty="0" smtClean="0"/>
              <a:t>月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977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err="1" smtClean="0"/>
              <a:t>Odometry</a:t>
            </a:r>
            <a:r>
              <a:rPr lang="en-US" altLang="zh-CN" dirty="0" smtClean="0"/>
              <a:t> </a:t>
            </a:r>
            <a:r>
              <a:rPr lang="en-US" altLang="zh-CN" dirty="0"/>
              <a:t>Pipeline</a:t>
            </a:r>
            <a:br>
              <a:rPr lang="en-US" altLang="zh-CN" dirty="0"/>
            </a:b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1601047" y="2038693"/>
            <a:ext cx="7542953" cy="4360850"/>
            <a:chOff x="123824" y="466612"/>
            <a:chExt cx="11116656" cy="5588803"/>
          </a:xfrm>
        </p:grpSpPr>
        <p:grpSp>
          <p:nvGrpSpPr>
            <p:cNvPr id="6" name="组合 5"/>
            <p:cNvGrpSpPr/>
            <p:nvPr/>
          </p:nvGrpSpPr>
          <p:grpSpPr>
            <a:xfrm>
              <a:off x="123824" y="466612"/>
              <a:ext cx="9045736" cy="5588803"/>
              <a:chOff x="123824" y="171813"/>
              <a:chExt cx="10400307" cy="5883602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123824" y="171813"/>
                <a:ext cx="7534276" cy="5883602"/>
                <a:chOff x="123824" y="171813"/>
                <a:chExt cx="7505701" cy="5883602"/>
              </a:xfrm>
            </p:grpSpPr>
            <p:sp>
              <p:nvSpPr>
                <p:cNvPr id="17" name="半闭框 16"/>
                <p:cNvSpPr/>
                <p:nvPr/>
              </p:nvSpPr>
              <p:spPr>
                <a:xfrm rot="10800000">
                  <a:off x="123824" y="410239"/>
                  <a:ext cx="7505698" cy="5645176"/>
                </a:xfrm>
                <a:prstGeom prst="halfFram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8" name="组合 17"/>
                <p:cNvGrpSpPr/>
                <p:nvPr/>
              </p:nvGrpSpPr>
              <p:grpSpPr>
                <a:xfrm>
                  <a:off x="773950" y="171813"/>
                  <a:ext cx="6855575" cy="5705940"/>
                  <a:chOff x="773950" y="171813"/>
                  <a:chExt cx="6855575" cy="5705940"/>
                </a:xfrm>
              </p:grpSpPr>
              <p:grpSp>
                <p:nvGrpSpPr>
                  <p:cNvPr id="19" name="组合 18"/>
                  <p:cNvGrpSpPr/>
                  <p:nvPr/>
                </p:nvGrpSpPr>
                <p:grpSpPr>
                  <a:xfrm>
                    <a:off x="773950" y="171813"/>
                    <a:ext cx="6855575" cy="5705940"/>
                    <a:chOff x="1012075" y="221236"/>
                    <a:chExt cx="8705650" cy="6551867"/>
                  </a:xfrm>
                </p:grpSpPr>
                <p:grpSp>
                  <p:nvGrpSpPr>
                    <p:cNvPr id="22" name="组合 21"/>
                    <p:cNvGrpSpPr/>
                    <p:nvPr/>
                  </p:nvGrpSpPr>
                  <p:grpSpPr>
                    <a:xfrm>
                      <a:off x="7393625" y="1022502"/>
                      <a:ext cx="2324100" cy="1552575"/>
                      <a:chOff x="7622225" y="956117"/>
                      <a:chExt cx="2324100" cy="1552575"/>
                    </a:xfrm>
                  </p:grpSpPr>
                  <p:sp>
                    <p:nvSpPr>
                      <p:cNvPr id="57" name="矩形 56"/>
                      <p:cNvSpPr/>
                      <p:nvPr/>
                    </p:nvSpPr>
                    <p:spPr>
                      <a:xfrm>
                        <a:off x="7622225" y="956117"/>
                        <a:ext cx="2324100" cy="1552575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pic>
                    <p:nvPicPr>
                      <p:cNvPr id="58" name="图片 57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726398" y="1498025"/>
                        <a:ext cx="2115753" cy="667369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59" name="文本框 58"/>
                      <p:cNvSpPr txBox="1"/>
                      <p:nvPr/>
                    </p:nvSpPr>
                    <p:spPr>
                      <a:xfrm>
                        <a:off x="7708946" y="1022502"/>
                        <a:ext cx="1043876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altLang="zh-CN" sz="2000" b="1" i="1" dirty="0" smtClean="0"/>
                          <a:t>3D-Map</a:t>
                        </a:r>
                        <a:endParaRPr lang="zh-CN" altLang="en-US" sz="2000" b="1" i="1" dirty="0"/>
                      </a:p>
                    </p:txBody>
                  </p:sp>
                </p:grpSp>
                <p:grpSp>
                  <p:nvGrpSpPr>
                    <p:cNvPr id="23" name="组合 22"/>
                    <p:cNvGrpSpPr/>
                    <p:nvPr/>
                  </p:nvGrpSpPr>
                  <p:grpSpPr>
                    <a:xfrm>
                      <a:off x="7393625" y="3072805"/>
                      <a:ext cx="2324100" cy="1552575"/>
                      <a:chOff x="7622225" y="956117"/>
                      <a:chExt cx="2324100" cy="1552575"/>
                    </a:xfrm>
                  </p:grpSpPr>
                  <p:sp>
                    <p:nvSpPr>
                      <p:cNvPr id="54" name="矩形 53"/>
                      <p:cNvSpPr/>
                      <p:nvPr/>
                    </p:nvSpPr>
                    <p:spPr>
                      <a:xfrm>
                        <a:off x="7622225" y="956117"/>
                        <a:ext cx="2324100" cy="1552575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pic>
                    <p:nvPicPr>
                      <p:cNvPr id="55" name="图片 54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726398" y="1498025"/>
                        <a:ext cx="2115753" cy="667369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56" name="文本框 55"/>
                      <p:cNvSpPr txBox="1"/>
                      <p:nvPr/>
                    </p:nvSpPr>
                    <p:spPr>
                      <a:xfrm>
                        <a:off x="7708946" y="1022502"/>
                        <a:ext cx="1043876" cy="400110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altLang="zh-CN" sz="2000" b="1" i="1" dirty="0" smtClean="0"/>
                          <a:t>3D-Map</a:t>
                        </a:r>
                        <a:endParaRPr lang="zh-CN" altLang="en-US" sz="2000" b="1" i="1" dirty="0"/>
                      </a:p>
                    </p:txBody>
                  </p:sp>
                </p:grpSp>
                <p:sp>
                  <p:nvSpPr>
                    <p:cNvPr id="24" name="右箭头 23"/>
                    <p:cNvSpPr/>
                    <p:nvPr/>
                  </p:nvSpPr>
                  <p:spPr>
                    <a:xfrm>
                      <a:off x="6448425" y="1694153"/>
                      <a:ext cx="945200" cy="348839"/>
                    </a:xfrm>
                    <a:prstGeom prst="rightArrow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" name="右箭头 24"/>
                    <p:cNvSpPr/>
                    <p:nvPr/>
                  </p:nvSpPr>
                  <p:spPr>
                    <a:xfrm>
                      <a:off x="6415293" y="3683560"/>
                      <a:ext cx="945200" cy="348839"/>
                    </a:xfrm>
                    <a:prstGeom prst="rightArrow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grpSp>
                  <p:nvGrpSpPr>
                    <p:cNvPr id="26" name="组合 25"/>
                    <p:cNvGrpSpPr/>
                    <p:nvPr/>
                  </p:nvGrpSpPr>
                  <p:grpSpPr>
                    <a:xfrm>
                      <a:off x="1012075" y="221236"/>
                      <a:ext cx="5699510" cy="6551867"/>
                      <a:chOff x="1012075" y="221236"/>
                      <a:chExt cx="5699510" cy="6551867"/>
                    </a:xfrm>
                  </p:grpSpPr>
                  <p:grpSp>
                    <p:nvGrpSpPr>
                      <p:cNvPr id="27" name="组合 26"/>
                      <p:cNvGrpSpPr/>
                      <p:nvPr/>
                    </p:nvGrpSpPr>
                    <p:grpSpPr>
                      <a:xfrm>
                        <a:off x="1012075" y="221236"/>
                        <a:ext cx="5436350" cy="4404144"/>
                        <a:chOff x="897775" y="-202554"/>
                        <a:chExt cx="8487294" cy="6265252"/>
                      </a:xfrm>
                    </p:grpSpPr>
                    <p:grpSp>
                      <p:nvGrpSpPr>
                        <p:cNvPr id="40" name="组合 39"/>
                        <p:cNvGrpSpPr/>
                        <p:nvPr/>
                      </p:nvGrpSpPr>
                      <p:grpSpPr>
                        <a:xfrm>
                          <a:off x="1470553" y="-202554"/>
                          <a:ext cx="3532909" cy="6265252"/>
                          <a:chOff x="1470553" y="-202554"/>
                          <a:chExt cx="3532909" cy="6265252"/>
                        </a:xfrm>
                      </p:grpSpPr>
                      <p:sp>
                        <p:nvSpPr>
                          <p:cNvPr id="52" name="圆角矩形 51"/>
                          <p:cNvSpPr/>
                          <p:nvPr/>
                        </p:nvSpPr>
                        <p:spPr>
                          <a:xfrm>
                            <a:off x="1470553" y="92472"/>
                            <a:ext cx="3532909" cy="5970226"/>
                          </a:xfrm>
                          <a:prstGeom prst="roundRect">
                            <a:avLst/>
                          </a:prstGeom>
                        </p:spPr>
                        <p:style>
                          <a:lnRef idx="2">
                            <a:schemeClr val="accent4">
                              <a:shade val="50000"/>
                            </a:schemeClr>
                          </a:lnRef>
                          <a:fillRef idx="1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/>
                          </a:p>
                        </p:txBody>
                      </p:sp>
                      <p:sp>
                        <p:nvSpPr>
                          <p:cNvPr id="53" name="文本框 52"/>
                          <p:cNvSpPr txBox="1"/>
                          <p:nvPr/>
                        </p:nvSpPr>
                        <p:spPr>
                          <a:xfrm>
                            <a:off x="1697406" y="-202554"/>
                            <a:ext cx="898770" cy="646331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r>
                              <a:rPr lang="en-US" altLang="zh-CN" sz="3600" dirty="0" smtClean="0"/>
                              <a:t>Left</a:t>
                            </a:r>
                            <a:endParaRPr lang="zh-CN" altLang="en-US" sz="3600" dirty="0"/>
                          </a:p>
                        </p:txBody>
                      </p:sp>
                    </p:grpSp>
                    <p:grpSp>
                      <p:nvGrpSpPr>
                        <p:cNvPr id="41" name="组合 40"/>
                        <p:cNvGrpSpPr/>
                        <p:nvPr/>
                      </p:nvGrpSpPr>
                      <p:grpSpPr>
                        <a:xfrm>
                          <a:off x="5507429" y="-184677"/>
                          <a:ext cx="3715044" cy="6247375"/>
                          <a:chOff x="3395995" y="312022"/>
                          <a:chExt cx="3715044" cy="6247375"/>
                        </a:xfrm>
                      </p:grpSpPr>
                      <p:sp>
                        <p:nvSpPr>
                          <p:cNvPr id="50" name="圆角矩形 49"/>
                          <p:cNvSpPr/>
                          <p:nvPr/>
                        </p:nvSpPr>
                        <p:spPr>
                          <a:xfrm>
                            <a:off x="3578130" y="599548"/>
                            <a:ext cx="3532909" cy="5959849"/>
                          </a:xfrm>
                          <a:prstGeom prst="roundRect">
                            <a:avLst/>
                          </a:prstGeom>
                        </p:spPr>
                        <p:style>
                          <a:lnRef idx="2">
                            <a:schemeClr val="accent4">
                              <a:shade val="50000"/>
                            </a:schemeClr>
                          </a:lnRef>
                          <a:fillRef idx="1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/>
                          </a:p>
                        </p:txBody>
                      </p:sp>
                      <p:sp>
                        <p:nvSpPr>
                          <p:cNvPr id="51" name="文本框 50"/>
                          <p:cNvSpPr txBox="1"/>
                          <p:nvPr/>
                        </p:nvSpPr>
                        <p:spPr>
                          <a:xfrm>
                            <a:off x="3395995" y="312022"/>
                            <a:ext cx="1150186" cy="646331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r>
                              <a:rPr lang="en-US" altLang="zh-CN" sz="3600" dirty="0" smtClean="0"/>
                              <a:t>Right</a:t>
                            </a:r>
                            <a:endParaRPr lang="zh-CN" altLang="en-US" sz="3600" dirty="0"/>
                          </a:p>
                        </p:txBody>
                      </p:sp>
                    </p:grpSp>
                    <p:grpSp>
                      <p:nvGrpSpPr>
                        <p:cNvPr id="42" name="组合 41"/>
                        <p:cNvGrpSpPr/>
                        <p:nvPr/>
                      </p:nvGrpSpPr>
                      <p:grpSpPr>
                        <a:xfrm>
                          <a:off x="897775" y="3626642"/>
                          <a:ext cx="8487294" cy="2375147"/>
                          <a:chOff x="548641" y="958257"/>
                          <a:chExt cx="8487294" cy="2375147"/>
                        </a:xfrm>
                      </p:grpSpPr>
                      <p:sp>
                        <p:nvSpPr>
                          <p:cNvPr id="47" name="圆角矩形 46"/>
                          <p:cNvSpPr/>
                          <p:nvPr/>
                        </p:nvSpPr>
                        <p:spPr>
                          <a:xfrm>
                            <a:off x="548641" y="958257"/>
                            <a:ext cx="8487294" cy="2375147"/>
                          </a:xfrm>
                          <a:prstGeom prst="roundRect">
                            <a:avLst/>
                          </a:prstGeom>
                        </p:spPr>
                        <p:style>
                          <a:lnRef idx="2">
                            <a:schemeClr val="accent5">
                              <a:shade val="50000"/>
                            </a:schemeClr>
                          </a:lnRef>
                          <a:fillRef idx="1">
                            <a:schemeClr val="accent5"/>
                          </a:fillRef>
                          <a:effectRef idx="0">
                            <a:schemeClr val="accent5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/>
                          </a:p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/>
                          </a:p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 smtClean="0"/>
                          </a:p>
                        </p:txBody>
                      </p:sp>
                      <p:pic>
                        <p:nvPicPr>
                          <p:cNvPr id="48" name="图片 47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3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5516425" y="1820744"/>
                            <a:ext cx="3180917" cy="96375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49" name="图片 48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4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1249767" y="1820745"/>
                            <a:ext cx="3180917" cy="963759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grpSp>
                      <p:nvGrpSpPr>
                        <p:cNvPr id="43" name="组合 42"/>
                        <p:cNvGrpSpPr/>
                        <p:nvPr/>
                      </p:nvGrpSpPr>
                      <p:grpSpPr>
                        <a:xfrm>
                          <a:off x="897775" y="937311"/>
                          <a:ext cx="8487294" cy="2302330"/>
                          <a:chOff x="1504604" y="1328008"/>
                          <a:chExt cx="8487294" cy="2302330"/>
                        </a:xfrm>
                      </p:grpSpPr>
                      <p:sp>
                        <p:nvSpPr>
                          <p:cNvPr id="44" name="圆角矩形 43"/>
                          <p:cNvSpPr/>
                          <p:nvPr/>
                        </p:nvSpPr>
                        <p:spPr>
                          <a:xfrm>
                            <a:off x="1504604" y="1328008"/>
                            <a:ext cx="8487294" cy="2302330"/>
                          </a:xfrm>
                          <a:prstGeom prst="roundRect">
                            <a:avLst/>
                          </a:prstGeom>
                        </p:spPr>
                        <p:style>
                          <a:lnRef idx="2">
                            <a:schemeClr val="accent5">
                              <a:shade val="50000"/>
                            </a:schemeClr>
                          </a:lnRef>
                          <a:fillRef idx="1">
                            <a:schemeClr val="accent5"/>
                          </a:fillRef>
                          <a:effectRef idx="0">
                            <a:schemeClr val="accent5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/>
                          </a:p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/>
                          </a:p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 smtClean="0"/>
                          </a:p>
                        </p:txBody>
                      </p:sp>
                      <p:pic>
                        <p:nvPicPr>
                          <p:cNvPr id="45" name="图片 44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3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6582618" y="2182402"/>
                            <a:ext cx="3180915" cy="96375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46" name="图片 45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4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2260499" y="2236115"/>
                            <a:ext cx="3180915" cy="963759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</p:grpSp>
                  <p:grpSp>
                    <p:nvGrpSpPr>
                      <p:cNvPr id="28" name="组合 27"/>
                      <p:cNvGrpSpPr/>
                      <p:nvPr/>
                    </p:nvGrpSpPr>
                    <p:grpSpPr>
                      <a:xfrm>
                        <a:off x="3982568" y="5521825"/>
                        <a:ext cx="2729017" cy="1251278"/>
                        <a:chOff x="1199654" y="5340022"/>
                        <a:chExt cx="2729017" cy="1251278"/>
                      </a:xfrm>
                    </p:grpSpPr>
                    <p:grpSp>
                      <p:nvGrpSpPr>
                        <p:cNvPr id="36" name="组合 35"/>
                        <p:cNvGrpSpPr/>
                        <p:nvPr/>
                      </p:nvGrpSpPr>
                      <p:grpSpPr>
                        <a:xfrm>
                          <a:off x="1255555" y="5343525"/>
                          <a:ext cx="2509725" cy="1247775"/>
                          <a:chOff x="1571625" y="5381625"/>
                          <a:chExt cx="2509725" cy="1247775"/>
                        </a:xfrm>
                      </p:grpSpPr>
                      <p:sp>
                        <p:nvSpPr>
                          <p:cNvPr id="38" name="矩形 37"/>
                          <p:cNvSpPr/>
                          <p:nvPr/>
                        </p:nvSpPr>
                        <p:spPr>
                          <a:xfrm>
                            <a:off x="1571625" y="5381625"/>
                            <a:ext cx="2509725" cy="1247775"/>
                          </a:xfrm>
                          <a:prstGeom prst="rect">
                            <a:avLst/>
                          </a:prstGeom>
                        </p:spPr>
                        <p:style>
                          <a:lnRef idx="2">
                            <a:schemeClr val="accent6">
                              <a:shade val="50000"/>
                            </a:schemeClr>
                          </a:lnRef>
                          <a:fillRef idx="1">
                            <a:schemeClr val="accent6"/>
                          </a:fillRef>
                          <a:effectRef idx="0">
                            <a:schemeClr val="accent6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 dirty="0"/>
                          </a:p>
                        </p:txBody>
                      </p:sp>
                      <p:pic>
                        <p:nvPicPr>
                          <p:cNvPr id="39" name="图片 38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1843774" y="5922491"/>
                            <a:ext cx="1965425" cy="586031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sp>
                      <p:nvSpPr>
                        <p:cNvPr id="37" name="文本框 36"/>
                        <p:cNvSpPr txBox="1"/>
                        <p:nvPr/>
                      </p:nvSpPr>
                      <p:spPr>
                        <a:xfrm>
                          <a:off x="1199654" y="5340022"/>
                          <a:ext cx="2729017" cy="524491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r>
                            <a:rPr lang="en-US" altLang="zh-CN" sz="1600" b="1" i="1" dirty="0"/>
                            <a:t>Feature </a:t>
                          </a:r>
                          <a:r>
                            <a:rPr lang="en-US" altLang="zh-CN" sz="1600" b="1" i="1" dirty="0" smtClean="0"/>
                            <a:t>Map</a:t>
                          </a:r>
                          <a:endParaRPr lang="zh-CN" altLang="en-US" sz="1600" b="1" i="1" dirty="0"/>
                        </a:p>
                      </p:txBody>
                    </p:sp>
                  </p:grpSp>
                  <p:grpSp>
                    <p:nvGrpSpPr>
                      <p:cNvPr id="29" name="组合 28"/>
                      <p:cNvGrpSpPr/>
                      <p:nvPr/>
                    </p:nvGrpSpPr>
                    <p:grpSpPr>
                      <a:xfrm>
                        <a:off x="1186491" y="5505450"/>
                        <a:ext cx="2729017" cy="1247775"/>
                        <a:chOff x="1145906" y="5343525"/>
                        <a:chExt cx="2729017" cy="1247775"/>
                      </a:xfrm>
                    </p:grpSpPr>
                    <p:grpSp>
                      <p:nvGrpSpPr>
                        <p:cNvPr id="32" name="组合 31"/>
                        <p:cNvGrpSpPr/>
                        <p:nvPr/>
                      </p:nvGrpSpPr>
                      <p:grpSpPr>
                        <a:xfrm>
                          <a:off x="1255555" y="5343525"/>
                          <a:ext cx="2509725" cy="1247775"/>
                          <a:chOff x="1571625" y="5381625"/>
                          <a:chExt cx="2509725" cy="1247775"/>
                        </a:xfrm>
                      </p:grpSpPr>
                      <p:sp>
                        <p:nvSpPr>
                          <p:cNvPr id="34" name="矩形 33"/>
                          <p:cNvSpPr/>
                          <p:nvPr/>
                        </p:nvSpPr>
                        <p:spPr>
                          <a:xfrm>
                            <a:off x="1571625" y="5381625"/>
                            <a:ext cx="2509725" cy="1247775"/>
                          </a:xfrm>
                          <a:prstGeom prst="rect">
                            <a:avLst/>
                          </a:prstGeom>
                        </p:spPr>
                        <p:style>
                          <a:lnRef idx="2">
                            <a:schemeClr val="accent6">
                              <a:shade val="50000"/>
                            </a:schemeClr>
                          </a:lnRef>
                          <a:fillRef idx="1">
                            <a:schemeClr val="accent6"/>
                          </a:fillRef>
                          <a:effectRef idx="0">
                            <a:schemeClr val="accent6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 dirty="0"/>
                          </a:p>
                        </p:txBody>
                      </p:sp>
                      <p:pic>
                        <p:nvPicPr>
                          <p:cNvPr id="35" name="图片 34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1843774" y="5922491"/>
                            <a:ext cx="1965425" cy="586031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sp>
                      <p:nvSpPr>
                        <p:cNvPr id="33" name="文本框 32"/>
                        <p:cNvSpPr txBox="1"/>
                        <p:nvPr/>
                      </p:nvSpPr>
                      <p:spPr>
                        <a:xfrm>
                          <a:off x="1145906" y="5366552"/>
                          <a:ext cx="2729017" cy="524491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r>
                            <a:rPr lang="en-US" altLang="zh-CN" sz="1600" b="1" i="1" dirty="0" smtClean="0"/>
                            <a:t>Feature Map</a:t>
                          </a:r>
                          <a:endParaRPr lang="zh-CN" altLang="en-US" sz="1600" b="1" i="1" dirty="0"/>
                        </a:p>
                      </p:txBody>
                    </p:sp>
                  </p:grpSp>
                  <p:sp>
                    <p:nvSpPr>
                      <p:cNvPr id="30" name="下箭头 29"/>
                      <p:cNvSpPr/>
                      <p:nvPr/>
                    </p:nvSpPr>
                    <p:spPr>
                      <a:xfrm>
                        <a:off x="2110759" y="4625380"/>
                        <a:ext cx="399659" cy="919826"/>
                      </a:xfrm>
                      <a:prstGeom prst="downArrow">
                        <a:avLst/>
                      </a:prstGeom>
                    </p:spPr>
                    <p:style>
                      <a:lnRef idx="2">
                        <a:schemeClr val="dk1">
                          <a:shade val="50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sp>
                    <p:nvSpPr>
                      <p:cNvPr id="31" name="下箭头 30"/>
                      <p:cNvSpPr/>
                      <p:nvPr/>
                    </p:nvSpPr>
                    <p:spPr>
                      <a:xfrm>
                        <a:off x="4947418" y="4625380"/>
                        <a:ext cx="399659" cy="919826"/>
                      </a:xfrm>
                      <a:prstGeom prst="downArrow">
                        <a:avLst/>
                      </a:prstGeom>
                    </p:spPr>
                    <p:style>
                      <a:lnRef idx="2">
                        <a:schemeClr val="dk1">
                          <a:shade val="50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</p:grpSp>
              </p:grpSp>
              <p:sp>
                <p:nvSpPr>
                  <p:cNvPr id="20" name="文本框 19"/>
                  <p:cNvSpPr txBox="1"/>
                  <p:nvPr/>
                </p:nvSpPr>
                <p:spPr>
                  <a:xfrm>
                    <a:off x="794756" y="968300"/>
                    <a:ext cx="311304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2000" b="1" i="1" dirty="0">
                        <a:solidFill>
                          <a:schemeClr val="bg1"/>
                        </a:solidFill>
                      </a:rPr>
                      <a:t>T</a:t>
                    </a:r>
                    <a:endParaRPr lang="zh-CN" altLang="en-US" sz="2000" b="1" i="1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21" name="文本框 20"/>
                  <p:cNvSpPr txBox="1"/>
                  <p:nvPr/>
                </p:nvSpPr>
                <p:spPr>
                  <a:xfrm>
                    <a:off x="834574" y="2613641"/>
                    <a:ext cx="569387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2000" b="1" i="1" dirty="0" smtClean="0">
                        <a:solidFill>
                          <a:schemeClr val="bg1"/>
                        </a:solidFill>
                      </a:rPr>
                      <a:t>T+1</a:t>
                    </a:r>
                    <a:endParaRPr lang="zh-CN" altLang="en-US" sz="2000" b="1" i="1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sp>
            <p:nvSpPr>
              <p:cNvPr id="13" name="椭圆 12"/>
              <p:cNvSpPr/>
              <p:nvPr/>
            </p:nvSpPr>
            <p:spPr>
              <a:xfrm>
                <a:off x="8005490" y="1214749"/>
                <a:ext cx="2293842" cy="94585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i="1" dirty="0">
                    <a:solidFill>
                      <a:schemeClr val="bg1"/>
                    </a:solidFill>
                  </a:rPr>
                  <a:t>Point Clouds</a:t>
                </a:r>
                <a:endParaRPr lang="zh-CN" altLang="en-US" sz="2000" b="1" i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8057156" y="2664289"/>
                <a:ext cx="2466975" cy="94585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i="1" dirty="0">
                    <a:solidFill>
                      <a:schemeClr val="bg1"/>
                    </a:solidFill>
                  </a:rPr>
                  <a:t>Point Clouds</a:t>
                </a:r>
                <a:endParaRPr lang="zh-CN" altLang="en-US" sz="2000" b="1" i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右箭头 14"/>
              <p:cNvSpPr/>
              <p:nvPr/>
            </p:nvSpPr>
            <p:spPr>
              <a:xfrm rot="20612861" flipV="1">
                <a:off x="7486623" y="1813853"/>
                <a:ext cx="1141067" cy="331474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右箭头 15"/>
              <p:cNvSpPr/>
              <p:nvPr/>
            </p:nvSpPr>
            <p:spPr>
              <a:xfrm rot="1108988" flipV="1">
                <a:off x="7453290" y="2659363"/>
                <a:ext cx="1059819" cy="404412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8919074" y="1909250"/>
              <a:ext cx="953410" cy="1433929"/>
              <a:chOff x="9893062" y="3068949"/>
              <a:chExt cx="766834" cy="1959417"/>
            </a:xfrm>
          </p:grpSpPr>
          <p:sp>
            <p:nvSpPr>
              <p:cNvPr id="10" name="直角上箭头 9"/>
              <p:cNvSpPr/>
              <p:nvPr/>
            </p:nvSpPr>
            <p:spPr>
              <a:xfrm rot="5400000">
                <a:off x="9619473" y="3342541"/>
                <a:ext cx="1314016" cy="766831"/>
              </a:xfrm>
              <a:prstGeom prst="bent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直角上箭头 10"/>
              <p:cNvSpPr/>
              <p:nvPr/>
            </p:nvSpPr>
            <p:spPr>
              <a:xfrm rot="5400000" flipH="1">
                <a:off x="9645128" y="4013601"/>
                <a:ext cx="1262699" cy="766832"/>
              </a:xfrm>
              <a:prstGeom prst="bent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9058419" y="1846590"/>
              <a:ext cx="72968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 smtClean="0"/>
                <a:t>ICP</a:t>
              </a:r>
              <a:endParaRPr lang="zh-CN" altLang="en-US" sz="3200" b="1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文本框 8"/>
                <p:cNvSpPr txBox="1"/>
                <p:nvPr/>
              </p:nvSpPr>
              <p:spPr>
                <a:xfrm>
                  <a:off x="10069999" y="2419982"/>
                  <a:ext cx="1170481" cy="512775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000" b="1" i="1" dirty="0" smtClean="0">
                            <a:latin typeface="Cambria Math" panose="02040503050406030204" pitchFamily="18" charset="0"/>
                          </a:rPr>
                          <m:t>𝑻</m:t>
                        </m:r>
                        <m:r>
                          <a:rPr lang="en-US" altLang="zh-CN" sz="2000" b="1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2000" b="1" i="1" dirty="0" smtClean="0">
                            <a:latin typeface="Cambria Math" panose="02040503050406030204" pitchFamily="18" charset="0"/>
                          </a:rPr>
                          <m:t>𝑹</m:t>
                        </m:r>
                        <m:r>
                          <a:rPr lang="en-US" altLang="zh-CN" sz="2000" b="1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000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altLang="zh-CN" sz="2000" b="1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2000" b="1" dirty="0"/>
                </a:p>
              </p:txBody>
            </p:sp>
          </mc:Choice>
          <mc:Fallback xmlns="">
            <p:sp>
              <p:nvSpPr>
                <p:cNvPr id="9" name="文本框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069999" y="2419982"/>
                  <a:ext cx="1170481" cy="512775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r="-20611" b="-1343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67" name="组合 66"/>
          <p:cNvGrpSpPr/>
          <p:nvPr/>
        </p:nvGrpSpPr>
        <p:grpSpPr>
          <a:xfrm>
            <a:off x="2558103" y="1261368"/>
            <a:ext cx="1745883" cy="688251"/>
            <a:chOff x="2558103" y="1261368"/>
            <a:chExt cx="1745883" cy="688251"/>
          </a:xfrm>
        </p:grpSpPr>
        <p:sp>
          <p:nvSpPr>
            <p:cNvPr id="63" name="椭圆 62"/>
            <p:cNvSpPr/>
            <p:nvPr/>
          </p:nvSpPr>
          <p:spPr>
            <a:xfrm>
              <a:off x="2558103" y="1261368"/>
              <a:ext cx="1745883" cy="688251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2667053" y="1295086"/>
              <a:ext cx="1527982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3200" b="1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Camera</a:t>
              </a:r>
              <a:endParaRPr lang="zh-CN" altLang="en-US" sz="3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64" name="右箭头 63"/>
          <p:cNvSpPr/>
          <p:nvPr/>
        </p:nvSpPr>
        <p:spPr>
          <a:xfrm rot="3445899" flipV="1">
            <a:off x="3657061" y="1840515"/>
            <a:ext cx="471677" cy="25114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右箭头 64"/>
          <p:cNvSpPr/>
          <p:nvPr/>
        </p:nvSpPr>
        <p:spPr>
          <a:xfrm rot="7813917" flipV="1">
            <a:off x="2796761" y="1863885"/>
            <a:ext cx="471677" cy="25114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右箭头 65"/>
          <p:cNvSpPr/>
          <p:nvPr/>
        </p:nvSpPr>
        <p:spPr>
          <a:xfrm>
            <a:off x="1923393" y="1838764"/>
            <a:ext cx="850049" cy="241886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64197" y="1615581"/>
            <a:ext cx="1806905" cy="688251"/>
            <a:chOff x="2527594" y="1261368"/>
            <a:chExt cx="1806905" cy="688251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69" name="椭圆 68"/>
            <p:cNvSpPr/>
            <p:nvPr/>
          </p:nvSpPr>
          <p:spPr>
            <a:xfrm>
              <a:off x="2558103" y="1261368"/>
              <a:ext cx="1745883" cy="6882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矩形 69"/>
            <p:cNvSpPr/>
            <p:nvPr/>
          </p:nvSpPr>
          <p:spPr>
            <a:xfrm>
              <a:off x="2527594" y="1295086"/>
              <a:ext cx="1806905" cy="52322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2800" b="1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Calibration</a:t>
              </a:r>
              <a:endParaRPr lang="zh-CN" alt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898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>
            <a:spLocks/>
          </p:cNvSpPr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0"/>
          <p:cNvSpPr>
            <a:spLocks/>
          </p:cNvSpPr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>
            <a:spLocks/>
          </p:cNvSpPr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0"/>
          <p:cNvSpPr>
            <a:spLocks/>
          </p:cNvSpPr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10"/>
          <p:cNvSpPr>
            <a:spLocks/>
          </p:cNvSpPr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Slam </a:t>
            </a:r>
            <a:r>
              <a:rPr lang="zh-CN" altLang="en-US" sz="2400" dirty="0" smtClean="0"/>
              <a:t>背景与应用</a:t>
            </a:r>
            <a:endParaRPr lang="zh-CN" altLang="en-US" sz="2400" dirty="0"/>
          </a:p>
        </p:txBody>
      </p:sp>
      <p:sp>
        <p:nvSpPr>
          <p:cNvPr id="28" name="文本框 27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总体框架</a:t>
            </a:r>
            <a:endParaRPr lang="zh-CN" altLang="en-US" sz="2400" dirty="0"/>
          </a:p>
        </p:txBody>
      </p:sp>
      <p:sp>
        <p:nvSpPr>
          <p:cNvPr id="29" name="文本框 28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图片处理与深度估计</a:t>
            </a:r>
            <a:endParaRPr lang="zh-CN" altLang="en-US" sz="2400" dirty="0"/>
          </a:p>
        </p:txBody>
      </p:sp>
      <p:sp>
        <p:nvSpPr>
          <p:cNvPr id="30" name="文本框 29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特征点描述和追踪</a:t>
            </a:r>
            <a:endParaRPr lang="zh-CN" altLang="en-US" sz="2400" dirty="0"/>
          </a:p>
        </p:txBody>
      </p:sp>
      <p:sp>
        <p:nvSpPr>
          <p:cNvPr id="31" name="文本框 30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点</a:t>
            </a:r>
            <a:r>
              <a:rPr lang="zh-CN" altLang="en-US" sz="2400" dirty="0" smtClean="0"/>
              <a:t>云匹配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73960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边形 19"/>
          <p:cNvSpPr/>
          <p:nvPr/>
        </p:nvSpPr>
        <p:spPr>
          <a:xfrm rot="5400000" flipH="1">
            <a:off x="965200" y="3815080"/>
            <a:ext cx="1466850" cy="553720"/>
          </a:xfrm>
          <a:prstGeom prst="parallelogram">
            <a:avLst>
              <a:gd name="adj" fmla="val 6766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>
            <a:off x="1085850" y="4017645"/>
            <a:ext cx="7335520" cy="825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 2050"/>
          <p:cNvSpPr/>
          <p:nvPr/>
        </p:nvSpPr>
        <p:spPr bwMode="auto">
          <a:xfrm rot="10800000">
            <a:off x="1580515" y="4030980"/>
            <a:ext cx="236855" cy="432435"/>
          </a:xfrm>
          <a:custGeom>
            <a:avLst/>
            <a:gdLst>
              <a:gd name="T0" fmla="*/ 646796 w 5367"/>
              <a:gd name="T1" fmla="*/ 843536 h 6897"/>
              <a:gd name="T2" fmla="*/ 520861 w 5367"/>
              <a:gd name="T3" fmla="*/ 880824 h 6897"/>
              <a:gd name="T4" fmla="*/ 403764 w 5367"/>
              <a:gd name="T5" fmla="*/ 946285 h 6897"/>
              <a:gd name="T6" fmla="*/ 297714 w 5367"/>
              <a:gd name="T7" fmla="*/ 1036605 h 6897"/>
              <a:gd name="T8" fmla="*/ 204644 w 5367"/>
              <a:gd name="T9" fmla="*/ 1149850 h 6897"/>
              <a:gd name="T10" fmla="*/ 126487 w 5367"/>
              <a:gd name="T11" fmla="*/ 1282429 h 6897"/>
              <a:gd name="T12" fmla="*/ 65729 w 5367"/>
              <a:gd name="T13" fmla="*/ 1432134 h 6897"/>
              <a:gd name="T14" fmla="*/ 23475 w 5367"/>
              <a:gd name="T15" fmla="*/ 1595648 h 6897"/>
              <a:gd name="T16" fmla="*/ 2209 w 5367"/>
              <a:gd name="T17" fmla="*/ 1771316 h 6897"/>
              <a:gd name="T18" fmla="*/ 1481389 w 5367"/>
              <a:gd name="T19" fmla="*/ 1905000 h 6897"/>
              <a:gd name="T20" fmla="*/ 1480009 w 5367"/>
              <a:gd name="T21" fmla="*/ 1771316 h 6897"/>
              <a:gd name="T22" fmla="*/ 1459020 w 5367"/>
              <a:gd name="T23" fmla="*/ 1595648 h 6897"/>
              <a:gd name="T24" fmla="*/ 1417041 w 5367"/>
              <a:gd name="T25" fmla="*/ 1432134 h 6897"/>
              <a:gd name="T26" fmla="*/ 1355731 w 5367"/>
              <a:gd name="T27" fmla="*/ 1282429 h 6897"/>
              <a:gd name="T28" fmla="*/ 1277850 w 5367"/>
              <a:gd name="T29" fmla="*/ 1149850 h 6897"/>
              <a:gd name="T30" fmla="*/ 1184780 w 5367"/>
              <a:gd name="T31" fmla="*/ 1036605 h 6897"/>
              <a:gd name="T32" fmla="*/ 1078730 w 5367"/>
              <a:gd name="T33" fmla="*/ 946285 h 6897"/>
              <a:gd name="T34" fmla="*/ 961633 w 5367"/>
              <a:gd name="T35" fmla="*/ 880824 h 6897"/>
              <a:gd name="T36" fmla="*/ 835422 w 5367"/>
              <a:gd name="T37" fmla="*/ 843536 h 6897"/>
              <a:gd name="T38" fmla="*/ 747875 w 5367"/>
              <a:gd name="T39" fmla="*/ 731120 h 6897"/>
              <a:gd name="T40" fmla="*/ 805043 w 5367"/>
              <a:gd name="T41" fmla="*/ 726701 h 6897"/>
              <a:gd name="T42" fmla="*/ 868286 w 5367"/>
              <a:gd name="T43" fmla="*/ 711786 h 6897"/>
              <a:gd name="T44" fmla="*/ 926559 w 5367"/>
              <a:gd name="T45" fmla="*/ 686927 h 6897"/>
              <a:gd name="T46" fmla="*/ 979032 w 5367"/>
              <a:gd name="T47" fmla="*/ 653230 h 6897"/>
              <a:gd name="T48" fmla="*/ 1024876 w 5367"/>
              <a:gd name="T49" fmla="*/ 611246 h 6897"/>
              <a:gd name="T50" fmla="*/ 1063264 w 5367"/>
              <a:gd name="T51" fmla="*/ 562358 h 6897"/>
              <a:gd name="T52" fmla="*/ 1092815 w 5367"/>
              <a:gd name="T53" fmla="*/ 507945 h 6897"/>
              <a:gd name="T54" fmla="*/ 1112699 w 5367"/>
              <a:gd name="T55" fmla="*/ 448008 h 6897"/>
              <a:gd name="T56" fmla="*/ 1121813 w 5367"/>
              <a:gd name="T57" fmla="*/ 384204 h 6897"/>
              <a:gd name="T58" fmla="*/ 1120432 w 5367"/>
              <a:gd name="T59" fmla="*/ 328134 h 6897"/>
              <a:gd name="T60" fmla="*/ 1108004 w 5367"/>
              <a:gd name="T61" fmla="*/ 265711 h 6897"/>
              <a:gd name="T62" fmla="*/ 1085358 w 5367"/>
              <a:gd name="T63" fmla="*/ 207155 h 6897"/>
              <a:gd name="T64" fmla="*/ 1053322 w 5367"/>
              <a:gd name="T65" fmla="*/ 153847 h 6897"/>
              <a:gd name="T66" fmla="*/ 1012725 w 5367"/>
              <a:gd name="T67" fmla="*/ 107168 h 6897"/>
              <a:gd name="T68" fmla="*/ 964671 w 5367"/>
              <a:gd name="T69" fmla="*/ 67395 h 6897"/>
              <a:gd name="T70" fmla="*/ 910541 w 5367"/>
              <a:gd name="T71" fmla="*/ 36183 h 6897"/>
              <a:gd name="T72" fmla="*/ 850335 w 5367"/>
              <a:gd name="T73" fmla="*/ 14087 h 6897"/>
              <a:gd name="T74" fmla="*/ 786263 w 5367"/>
              <a:gd name="T75" fmla="*/ 1933 h 6897"/>
              <a:gd name="T76" fmla="*/ 728819 w 5367"/>
              <a:gd name="T77" fmla="*/ 276 h 6897"/>
              <a:gd name="T78" fmla="*/ 663366 w 5367"/>
              <a:gd name="T79" fmla="*/ 9391 h 6897"/>
              <a:gd name="T80" fmla="*/ 602332 w 5367"/>
              <a:gd name="T81" fmla="*/ 28726 h 6897"/>
              <a:gd name="T82" fmla="*/ 546545 w 5367"/>
              <a:gd name="T83" fmla="*/ 57451 h 6897"/>
              <a:gd name="T84" fmla="*/ 496282 w 5367"/>
              <a:gd name="T85" fmla="*/ 95015 h 6897"/>
              <a:gd name="T86" fmla="*/ 453751 w 5367"/>
              <a:gd name="T87" fmla="*/ 139761 h 6897"/>
              <a:gd name="T88" fmla="*/ 418954 w 5367"/>
              <a:gd name="T89" fmla="*/ 191411 h 6897"/>
              <a:gd name="T90" fmla="*/ 393546 w 5367"/>
              <a:gd name="T91" fmla="*/ 248310 h 6897"/>
              <a:gd name="T92" fmla="*/ 378356 w 5367"/>
              <a:gd name="T93" fmla="*/ 309628 h 6897"/>
              <a:gd name="T94" fmla="*/ 373938 w 5367"/>
              <a:gd name="T95" fmla="*/ 365698 h 6897"/>
              <a:gd name="T96" fmla="*/ 380013 w 5367"/>
              <a:gd name="T97" fmla="*/ 430054 h 6897"/>
              <a:gd name="T98" fmla="*/ 396584 w 5367"/>
              <a:gd name="T99" fmla="*/ 491096 h 6897"/>
              <a:gd name="T100" fmla="*/ 423372 w 5367"/>
              <a:gd name="T101" fmla="*/ 547719 h 6897"/>
              <a:gd name="T102" fmla="*/ 459551 w 5367"/>
              <a:gd name="T103" fmla="*/ 597988 h 6897"/>
              <a:gd name="T104" fmla="*/ 503186 w 5367"/>
              <a:gd name="T105" fmla="*/ 641905 h 6897"/>
              <a:gd name="T106" fmla="*/ 554278 w 5367"/>
              <a:gd name="T107" fmla="*/ 678088 h 6897"/>
              <a:gd name="T108" fmla="*/ 610894 w 5367"/>
              <a:gd name="T109" fmla="*/ 705709 h 6897"/>
              <a:gd name="T110" fmla="*/ 672756 w 5367"/>
              <a:gd name="T111" fmla="*/ 723662 h 6897"/>
              <a:gd name="T112" fmla="*/ 738209 w 5367"/>
              <a:gd name="T113" fmla="*/ 730844 h 6897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5367" h="6897">
                <a:moveTo>
                  <a:pt x="2684" y="3025"/>
                </a:moveTo>
                <a:lnTo>
                  <a:pt x="2684" y="3025"/>
                </a:lnTo>
                <a:lnTo>
                  <a:pt x="2615" y="3026"/>
                </a:lnTo>
                <a:lnTo>
                  <a:pt x="2545" y="3029"/>
                </a:lnTo>
                <a:lnTo>
                  <a:pt x="2478" y="3035"/>
                </a:lnTo>
                <a:lnTo>
                  <a:pt x="2409" y="3043"/>
                </a:lnTo>
                <a:lnTo>
                  <a:pt x="2342" y="3054"/>
                </a:lnTo>
                <a:lnTo>
                  <a:pt x="2275" y="3066"/>
                </a:lnTo>
                <a:lnTo>
                  <a:pt x="2209" y="3081"/>
                </a:lnTo>
                <a:lnTo>
                  <a:pt x="2143" y="3099"/>
                </a:lnTo>
                <a:lnTo>
                  <a:pt x="2077" y="3118"/>
                </a:lnTo>
                <a:lnTo>
                  <a:pt x="2013" y="3140"/>
                </a:lnTo>
                <a:lnTo>
                  <a:pt x="1949" y="3163"/>
                </a:lnTo>
                <a:lnTo>
                  <a:pt x="1886" y="3189"/>
                </a:lnTo>
                <a:lnTo>
                  <a:pt x="1823" y="3217"/>
                </a:lnTo>
                <a:lnTo>
                  <a:pt x="1761" y="3247"/>
                </a:lnTo>
                <a:lnTo>
                  <a:pt x="1700" y="3279"/>
                </a:lnTo>
                <a:lnTo>
                  <a:pt x="1639" y="3313"/>
                </a:lnTo>
                <a:lnTo>
                  <a:pt x="1579" y="3349"/>
                </a:lnTo>
                <a:lnTo>
                  <a:pt x="1521" y="3386"/>
                </a:lnTo>
                <a:lnTo>
                  <a:pt x="1462" y="3426"/>
                </a:lnTo>
                <a:lnTo>
                  <a:pt x="1405" y="3468"/>
                </a:lnTo>
                <a:lnTo>
                  <a:pt x="1348" y="3511"/>
                </a:lnTo>
                <a:lnTo>
                  <a:pt x="1293" y="3556"/>
                </a:lnTo>
                <a:lnTo>
                  <a:pt x="1237" y="3603"/>
                </a:lnTo>
                <a:lnTo>
                  <a:pt x="1183" y="3651"/>
                </a:lnTo>
                <a:lnTo>
                  <a:pt x="1131" y="3702"/>
                </a:lnTo>
                <a:lnTo>
                  <a:pt x="1078" y="3753"/>
                </a:lnTo>
                <a:lnTo>
                  <a:pt x="1027" y="3807"/>
                </a:lnTo>
                <a:lnTo>
                  <a:pt x="976" y="3863"/>
                </a:lnTo>
                <a:lnTo>
                  <a:pt x="927" y="3920"/>
                </a:lnTo>
                <a:lnTo>
                  <a:pt x="880" y="3978"/>
                </a:lnTo>
                <a:lnTo>
                  <a:pt x="833" y="4038"/>
                </a:lnTo>
                <a:lnTo>
                  <a:pt x="786" y="4100"/>
                </a:lnTo>
                <a:lnTo>
                  <a:pt x="741" y="4163"/>
                </a:lnTo>
                <a:lnTo>
                  <a:pt x="698" y="4227"/>
                </a:lnTo>
                <a:lnTo>
                  <a:pt x="655" y="4293"/>
                </a:lnTo>
                <a:lnTo>
                  <a:pt x="613" y="4361"/>
                </a:lnTo>
                <a:lnTo>
                  <a:pt x="573" y="4429"/>
                </a:lnTo>
                <a:lnTo>
                  <a:pt x="533" y="4499"/>
                </a:lnTo>
                <a:lnTo>
                  <a:pt x="495" y="4570"/>
                </a:lnTo>
                <a:lnTo>
                  <a:pt x="458" y="4643"/>
                </a:lnTo>
                <a:lnTo>
                  <a:pt x="423" y="4717"/>
                </a:lnTo>
                <a:lnTo>
                  <a:pt x="388" y="4791"/>
                </a:lnTo>
                <a:lnTo>
                  <a:pt x="356" y="4868"/>
                </a:lnTo>
                <a:lnTo>
                  <a:pt x="324" y="4945"/>
                </a:lnTo>
                <a:lnTo>
                  <a:pt x="294" y="5024"/>
                </a:lnTo>
                <a:lnTo>
                  <a:pt x="265" y="5104"/>
                </a:lnTo>
                <a:lnTo>
                  <a:pt x="238" y="5185"/>
                </a:lnTo>
                <a:lnTo>
                  <a:pt x="211" y="5266"/>
                </a:lnTo>
                <a:lnTo>
                  <a:pt x="186" y="5349"/>
                </a:lnTo>
                <a:lnTo>
                  <a:pt x="163" y="5433"/>
                </a:lnTo>
                <a:lnTo>
                  <a:pt x="141" y="5518"/>
                </a:lnTo>
                <a:lnTo>
                  <a:pt x="121" y="5603"/>
                </a:lnTo>
                <a:lnTo>
                  <a:pt x="102" y="5690"/>
                </a:lnTo>
                <a:lnTo>
                  <a:pt x="85" y="5777"/>
                </a:lnTo>
                <a:lnTo>
                  <a:pt x="69" y="5866"/>
                </a:lnTo>
                <a:lnTo>
                  <a:pt x="54" y="5955"/>
                </a:lnTo>
                <a:lnTo>
                  <a:pt x="42" y="6045"/>
                </a:lnTo>
                <a:lnTo>
                  <a:pt x="31" y="6136"/>
                </a:lnTo>
                <a:lnTo>
                  <a:pt x="22" y="6227"/>
                </a:lnTo>
                <a:lnTo>
                  <a:pt x="14" y="6319"/>
                </a:lnTo>
                <a:lnTo>
                  <a:pt x="8" y="6413"/>
                </a:lnTo>
                <a:lnTo>
                  <a:pt x="4" y="6506"/>
                </a:lnTo>
                <a:lnTo>
                  <a:pt x="1" y="6600"/>
                </a:lnTo>
                <a:lnTo>
                  <a:pt x="0" y="6695"/>
                </a:lnTo>
                <a:lnTo>
                  <a:pt x="1" y="6796"/>
                </a:lnTo>
                <a:lnTo>
                  <a:pt x="5" y="6897"/>
                </a:lnTo>
                <a:lnTo>
                  <a:pt x="5364" y="6897"/>
                </a:lnTo>
                <a:lnTo>
                  <a:pt x="5366" y="6796"/>
                </a:lnTo>
                <a:lnTo>
                  <a:pt x="5367" y="6695"/>
                </a:lnTo>
                <a:lnTo>
                  <a:pt x="5367" y="6600"/>
                </a:lnTo>
                <a:lnTo>
                  <a:pt x="5364" y="6506"/>
                </a:lnTo>
                <a:lnTo>
                  <a:pt x="5359" y="6413"/>
                </a:lnTo>
                <a:lnTo>
                  <a:pt x="5353" y="6319"/>
                </a:lnTo>
                <a:lnTo>
                  <a:pt x="5346" y="6227"/>
                </a:lnTo>
                <a:lnTo>
                  <a:pt x="5337" y="6136"/>
                </a:lnTo>
                <a:lnTo>
                  <a:pt x="5325" y="6045"/>
                </a:lnTo>
                <a:lnTo>
                  <a:pt x="5313" y="5955"/>
                </a:lnTo>
                <a:lnTo>
                  <a:pt x="5298" y="5866"/>
                </a:lnTo>
                <a:lnTo>
                  <a:pt x="5283" y="5777"/>
                </a:lnTo>
                <a:lnTo>
                  <a:pt x="5266" y="5690"/>
                </a:lnTo>
                <a:lnTo>
                  <a:pt x="5247" y="5603"/>
                </a:lnTo>
                <a:lnTo>
                  <a:pt x="5226" y="5518"/>
                </a:lnTo>
                <a:lnTo>
                  <a:pt x="5205" y="5433"/>
                </a:lnTo>
                <a:lnTo>
                  <a:pt x="5181" y="5349"/>
                </a:lnTo>
                <a:lnTo>
                  <a:pt x="5157" y="5266"/>
                </a:lnTo>
                <a:lnTo>
                  <a:pt x="5131" y="5185"/>
                </a:lnTo>
                <a:lnTo>
                  <a:pt x="5103" y="5104"/>
                </a:lnTo>
                <a:lnTo>
                  <a:pt x="5073" y="5024"/>
                </a:lnTo>
                <a:lnTo>
                  <a:pt x="5043" y="4945"/>
                </a:lnTo>
                <a:lnTo>
                  <a:pt x="5012" y="4868"/>
                </a:lnTo>
                <a:lnTo>
                  <a:pt x="4979" y="4791"/>
                </a:lnTo>
                <a:lnTo>
                  <a:pt x="4945" y="4717"/>
                </a:lnTo>
                <a:lnTo>
                  <a:pt x="4909" y="4643"/>
                </a:lnTo>
                <a:lnTo>
                  <a:pt x="4872" y="4570"/>
                </a:lnTo>
                <a:lnTo>
                  <a:pt x="4834" y="4499"/>
                </a:lnTo>
                <a:lnTo>
                  <a:pt x="4796" y="4429"/>
                </a:lnTo>
                <a:lnTo>
                  <a:pt x="4755" y="4361"/>
                </a:lnTo>
                <a:lnTo>
                  <a:pt x="4713" y="4293"/>
                </a:lnTo>
                <a:lnTo>
                  <a:pt x="4671" y="4227"/>
                </a:lnTo>
                <a:lnTo>
                  <a:pt x="4627" y="4163"/>
                </a:lnTo>
                <a:lnTo>
                  <a:pt x="4582" y="4100"/>
                </a:lnTo>
                <a:lnTo>
                  <a:pt x="4536" y="4038"/>
                </a:lnTo>
                <a:lnTo>
                  <a:pt x="4489" y="3978"/>
                </a:lnTo>
                <a:lnTo>
                  <a:pt x="4440" y="3920"/>
                </a:lnTo>
                <a:lnTo>
                  <a:pt x="4391" y="3863"/>
                </a:lnTo>
                <a:lnTo>
                  <a:pt x="4340" y="3807"/>
                </a:lnTo>
                <a:lnTo>
                  <a:pt x="4290" y="3753"/>
                </a:lnTo>
                <a:lnTo>
                  <a:pt x="4238" y="3702"/>
                </a:lnTo>
                <a:lnTo>
                  <a:pt x="4184" y="3651"/>
                </a:lnTo>
                <a:lnTo>
                  <a:pt x="4130" y="3603"/>
                </a:lnTo>
                <a:lnTo>
                  <a:pt x="4076" y="3556"/>
                </a:lnTo>
                <a:lnTo>
                  <a:pt x="4020" y="3511"/>
                </a:lnTo>
                <a:lnTo>
                  <a:pt x="3963" y="3468"/>
                </a:lnTo>
                <a:lnTo>
                  <a:pt x="3906" y="3426"/>
                </a:lnTo>
                <a:lnTo>
                  <a:pt x="3848" y="3386"/>
                </a:lnTo>
                <a:lnTo>
                  <a:pt x="3788" y="3349"/>
                </a:lnTo>
                <a:lnTo>
                  <a:pt x="3728" y="3313"/>
                </a:lnTo>
                <a:lnTo>
                  <a:pt x="3668" y="3279"/>
                </a:lnTo>
                <a:lnTo>
                  <a:pt x="3607" y="3247"/>
                </a:lnTo>
                <a:lnTo>
                  <a:pt x="3545" y="3217"/>
                </a:lnTo>
                <a:lnTo>
                  <a:pt x="3482" y="3189"/>
                </a:lnTo>
                <a:lnTo>
                  <a:pt x="3419" y="3163"/>
                </a:lnTo>
                <a:lnTo>
                  <a:pt x="3355" y="3140"/>
                </a:lnTo>
                <a:lnTo>
                  <a:pt x="3290" y="3118"/>
                </a:lnTo>
                <a:lnTo>
                  <a:pt x="3225" y="3099"/>
                </a:lnTo>
                <a:lnTo>
                  <a:pt x="3159" y="3081"/>
                </a:lnTo>
                <a:lnTo>
                  <a:pt x="3093" y="3066"/>
                </a:lnTo>
                <a:lnTo>
                  <a:pt x="3025" y="3054"/>
                </a:lnTo>
                <a:lnTo>
                  <a:pt x="2958" y="3043"/>
                </a:lnTo>
                <a:lnTo>
                  <a:pt x="2891" y="3035"/>
                </a:lnTo>
                <a:lnTo>
                  <a:pt x="2822" y="3029"/>
                </a:lnTo>
                <a:lnTo>
                  <a:pt x="2753" y="3026"/>
                </a:lnTo>
                <a:lnTo>
                  <a:pt x="2684" y="3025"/>
                </a:lnTo>
                <a:close/>
                <a:moveTo>
                  <a:pt x="2708" y="2647"/>
                </a:moveTo>
                <a:lnTo>
                  <a:pt x="2708" y="2647"/>
                </a:lnTo>
                <a:lnTo>
                  <a:pt x="2743" y="2646"/>
                </a:lnTo>
                <a:lnTo>
                  <a:pt x="2778" y="2645"/>
                </a:lnTo>
                <a:lnTo>
                  <a:pt x="2813" y="2643"/>
                </a:lnTo>
                <a:lnTo>
                  <a:pt x="2847" y="2640"/>
                </a:lnTo>
                <a:lnTo>
                  <a:pt x="2882" y="2636"/>
                </a:lnTo>
                <a:lnTo>
                  <a:pt x="2915" y="2631"/>
                </a:lnTo>
                <a:lnTo>
                  <a:pt x="2949" y="2626"/>
                </a:lnTo>
                <a:lnTo>
                  <a:pt x="2982" y="2620"/>
                </a:lnTo>
                <a:lnTo>
                  <a:pt x="3014" y="2613"/>
                </a:lnTo>
                <a:lnTo>
                  <a:pt x="3047" y="2605"/>
                </a:lnTo>
                <a:lnTo>
                  <a:pt x="3079" y="2596"/>
                </a:lnTo>
                <a:lnTo>
                  <a:pt x="3112" y="2587"/>
                </a:lnTo>
                <a:lnTo>
                  <a:pt x="3144" y="2577"/>
                </a:lnTo>
                <a:lnTo>
                  <a:pt x="3175" y="2566"/>
                </a:lnTo>
                <a:lnTo>
                  <a:pt x="3205" y="2555"/>
                </a:lnTo>
                <a:lnTo>
                  <a:pt x="3236" y="2542"/>
                </a:lnTo>
                <a:lnTo>
                  <a:pt x="3266" y="2530"/>
                </a:lnTo>
                <a:lnTo>
                  <a:pt x="3297" y="2517"/>
                </a:lnTo>
                <a:lnTo>
                  <a:pt x="3326" y="2502"/>
                </a:lnTo>
                <a:lnTo>
                  <a:pt x="3355" y="2487"/>
                </a:lnTo>
                <a:lnTo>
                  <a:pt x="3383" y="2472"/>
                </a:lnTo>
                <a:lnTo>
                  <a:pt x="3411" y="2455"/>
                </a:lnTo>
                <a:lnTo>
                  <a:pt x="3439" y="2438"/>
                </a:lnTo>
                <a:lnTo>
                  <a:pt x="3466" y="2421"/>
                </a:lnTo>
                <a:lnTo>
                  <a:pt x="3493" y="2403"/>
                </a:lnTo>
                <a:lnTo>
                  <a:pt x="3519" y="2384"/>
                </a:lnTo>
                <a:lnTo>
                  <a:pt x="3545" y="2365"/>
                </a:lnTo>
                <a:lnTo>
                  <a:pt x="3571" y="2345"/>
                </a:lnTo>
                <a:lnTo>
                  <a:pt x="3596" y="2324"/>
                </a:lnTo>
                <a:lnTo>
                  <a:pt x="3619" y="2303"/>
                </a:lnTo>
                <a:lnTo>
                  <a:pt x="3643" y="2282"/>
                </a:lnTo>
                <a:lnTo>
                  <a:pt x="3667" y="2259"/>
                </a:lnTo>
                <a:lnTo>
                  <a:pt x="3689" y="2237"/>
                </a:lnTo>
                <a:lnTo>
                  <a:pt x="3711" y="2213"/>
                </a:lnTo>
                <a:lnTo>
                  <a:pt x="3733" y="2189"/>
                </a:lnTo>
                <a:lnTo>
                  <a:pt x="3754" y="2165"/>
                </a:lnTo>
                <a:lnTo>
                  <a:pt x="3774" y="2140"/>
                </a:lnTo>
                <a:lnTo>
                  <a:pt x="3795" y="2115"/>
                </a:lnTo>
                <a:lnTo>
                  <a:pt x="3814" y="2089"/>
                </a:lnTo>
                <a:lnTo>
                  <a:pt x="3832" y="2063"/>
                </a:lnTo>
                <a:lnTo>
                  <a:pt x="3850" y="2036"/>
                </a:lnTo>
                <a:lnTo>
                  <a:pt x="3868" y="2010"/>
                </a:lnTo>
                <a:lnTo>
                  <a:pt x="3884" y="1983"/>
                </a:lnTo>
                <a:lnTo>
                  <a:pt x="3900" y="1954"/>
                </a:lnTo>
                <a:lnTo>
                  <a:pt x="3915" y="1925"/>
                </a:lnTo>
                <a:lnTo>
                  <a:pt x="3930" y="1897"/>
                </a:lnTo>
                <a:lnTo>
                  <a:pt x="3944" y="1868"/>
                </a:lnTo>
                <a:lnTo>
                  <a:pt x="3957" y="1839"/>
                </a:lnTo>
                <a:lnTo>
                  <a:pt x="3970" y="1808"/>
                </a:lnTo>
                <a:lnTo>
                  <a:pt x="3981" y="1778"/>
                </a:lnTo>
                <a:lnTo>
                  <a:pt x="3993" y="1748"/>
                </a:lnTo>
                <a:lnTo>
                  <a:pt x="4003" y="1717"/>
                </a:lnTo>
                <a:lnTo>
                  <a:pt x="4012" y="1686"/>
                </a:lnTo>
                <a:lnTo>
                  <a:pt x="4021" y="1654"/>
                </a:lnTo>
                <a:lnTo>
                  <a:pt x="4029" y="1622"/>
                </a:lnTo>
                <a:lnTo>
                  <a:pt x="4036" y="1590"/>
                </a:lnTo>
                <a:lnTo>
                  <a:pt x="4042" y="1557"/>
                </a:lnTo>
                <a:lnTo>
                  <a:pt x="4048" y="1525"/>
                </a:lnTo>
                <a:lnTo>
                  <a:pt x="4052" y="1492"/>
                </a:lnTo>
                <a:lnTo>
                  <a:pt x="4057" y="1459"/>
                </a:lnTo>
                <a:lnTo>
                  <a:pt x="4060" y="1425"/>
                </a:lnTo>
                <a:lnTo>
                  <a:pt x="4062" y="1391"/>
                </a:lnTo>
                <a:lnTo>
                  <a:pt x="4063" y="1357"/>
                </a:lnTo>
                <a:lnTo>
                  <a:pt x="4063" y="1324"/>
                </a:lnTo>
                <a:lnTo>
                  <a:pt x="4063" y="1289"/>
                </a:lnTo>
                <a:lnTo>
                  <a:pt x="4062" y="1255"/>
                </a:lnTo>
                <a:lnTo>
                  <a:pt x="4060" y="1221"/>
                </a:lnTo>
                <a:lnTo>
                  <a:pt x="4057" y="1188"/>
                </a:lnTo>
                <a:lnTo>
                  <a:pt x="4052" y="1155"/>
                </a:lnTo>
                <a:lnTo>
                  <a:pt x="4048" y="1121"/>
                </a:lnTo>
                <a:lnTo>
                  <a:pt x="4042" y="1089"/>
                </a:lnTo>
                <a:lnTo>
                  <a:pt x="4036" y="1057"/>
                </a:lnTo>
                <a:lnTo>
                  <a:pt x="4029" y="1025"/>
                </a:lnTo>
                <a:lnTo>
                  <a:pt x="4021" y="993"/>
                </a:lnTo>
                <a:lnTo>
                  <a:pt x="4012" y="962"/>
                </a:lnTo>
                <a:lnTo>
                  <a:pt x="4003" y="930"/>
                </a:lnTo>
                <a:lnTo>
                  <a:pt x="3993" y="899"/>
                </a:lnTo>
                <a:lnTo>
                  <a:pt x="3981" y="868"/>
                </a:lnTo>
                <a:lnTo>
                  <a:pt x="3970" y="838"/>
                </a:lnTo>
                <a:lnTo>
                  <a:pt x="3957" y="809"/>
                </a:lnTo>
                <a:lnTo>
                  <a:pt x="3944" y="778"/>
                </a:lnTo>
                <a:lnTo>
                  <a:pt x="3930" y="750"/>
                </a:lnTo>
                <a:lnTo>
                  <a:pt x="3915" y="721"/>
                </a:lnTo>
                <a:lnTo>
                  <a:pt x="3900" y="693"/>
                </a:lnTo>
                <a:lnTo>
                  <a:pt x="3884" y="665"/>
                </a:lnTo>
                <a:lnTo>
                  <a:pt x="3868" y="638"/>
                </a:lnTo>
                <a:lnTo>
                  <a:pt x="3850" y="610"/>
                </a:lnTo>
                <a:lnTo>
                  <a:pt x="3832" y="584"/>
                </a:lnTo>
                <a:lnTo>
                  <a:pt x="3814" y="557"/>
                </a:lnTo>
                <a:lnTo>
                  <a:pt x="3795" y="532"/>
                </a:lnTo>
                <a:lnTo>
                  <a:pt x="3774" y="506"/>
                </a:lnTo>
                <a:lnTo>
                  <a:pt x="3754" y="481"/>
                </a:lnTo>
                <a:lnTo>
                  <a:pt x="3733" y="458"/>
                </a:lnTo>
                <a:lnTo>
                  <a:pt x="3711" y="433"/>
                </a:lnTo>
                <a:lnTo>
                  <a:pt x="3689" y="411"/>
                </a:lnTo>
                <a:lnTo>
                  <a:pt x="3667" y="388"/>
                </a:lnTo>
                <a:lnTo>
                  <a:pt x="3643" y="366"/>
                </a:lnTo>
                <a:lnTo>
                  <a:pt x="3619" y="344"/>
                </a:lnTo>
                <a:lnTo>
                  <a:pt x="3596" y="323"/>
                </a:lnTo>
                <a:lnTo>
                  <a:pt x="3571" y="303"/>
                </a:lnTo>
                <a:lnTo>
                  <a:pt x="3545" y="282"/>
                </a:lnTo>
                <a:lnTo>
                  <a:pt x="3519" y="263"/>
                </a:lnTo>
                <a:lnTo>
                  <a:pt x="3493" y="244"/>
                </a:lnTo>
                <a:lnTo>
                  <a:pt x="3466" y="226"/>
                </a:lnTo>
                <a:lnTo>
                  <a:pt x="3439" y="208"/>
                </a:lnTo>
                <a:lnTo>
                  <a:pt x="3411" y="191"/>
                </a:lnTo>
                <a:lnTo>
                  <a:pt x="3383" y="176"/>
                </a:lnTo>
                <a:lnTo>
                  <a:pt x="3355" y="160"/>
                </a:lnTo>
                <a:lnTo>
                  <a:pt x="3326" y="145"/>
                </a:lnTo>
                <a:lnTo>
                  <a:pt x="3297" y="131"/>
                </a:lnTo>
                <a:lnTo>
                  <a:pt x="3266" y="117"/>
                </a:lnTo>
                <a:lnTo>
                  <a:pt x="3236" y="104"/>
                </a:lnTo>
                <a:lnTo>
                  <a:pt x="3205" y="92"/>
                </a:lnTo>
                <a:lnTo>
                  <a:pt x="3175" y="80"/>
                </a:lnTo>
                <a:lnTo>
                  <a:pt x="3144" y="70"/>
                </a:lnTo>
                <a:lnTo>
                  <a:pt x="3112" y="60"/>
                </a:lnTo>
                <a:lnTo>
                  <a:pt x="3079" y="51"/>
                </a:lnTo>
                <a:lnTo>
                  <a:pt x="3047" y="42"/>
                </a:lnTo>
                <a:lnTo>
                  <a:pt x="3014" y="34"/>
                </a:lnTo>
                <a:lnTo>
                  <a:pt x="2982" y="27"/>
                </a:lnTo>
                <a:lnTo>
                  <a:pt x="2949" y="20"/>
                </a:lnTo>
                <a:lnTo>
                  <a:pt x="2915" y="15"/>
                </a:lnTo>
                <a:lnTo>
                  <a:pt x="2882" y="10"/>
                </a:lnTo>
                <a:lnTo>
                  <a:pt x="2847" y="7"/>
                </a:lnTo>
                <a:lnTo>
                  <a:pt x="2813" y="4"/>
                </a:lnTo>
                <a:lnTo>
                  <a:pt x="2778" y="1"/>
                </a:lnTo>
                <a:lnTo>
                  <a:pt x="2743" y="0"/>
                </a:lnTo>
                <a:lnTo>
                  <a:pt x="2708" y="0"/>
                </a:lnTo>
                <a:lnTo>
                  <a:pt x="2673" y="0"/>
                </a:lnTo>
                <a:lnTo>
                  <a:pt x="2639" y="1"/>
                </a:lnTo>
                <a:lnTo>
                  <a:pt x="2605" y="4"/>
                </a:lnTo>
                <a:lnTo>
                  <a:pt x="2570" y="7"/>
                </a:lnTo>
                <a:lnTo>
                  <a:pt x="2536" y="10"/>
                </a:lnTo>
                <a:lnTo>
                  <a:pt x="2503" y="15"/>
                </a:lnTo>
                <a:lnTo>
                  <a:pt x="2469" y="20"/>
                </a:lnTo>
                <a:lnTo>
                  <a:pt x="2436" y="27"/>
                </a:lnTo>
                <a:lnTo>
                  <a:pt x="2402" y="34"/>
                </a:lnTo>
                <a:lnTo>
                  <a:pt x="2370" y="42"/>
                </a:lnTo>
                <a:lnTo>
                  <a:pt x="2338" y="51"/>
                </a:lnTo>
                <a:lnTo>
                  <a:pt x="2306" y="60"/>
                </a:lnTo>
                <a:lnTo>
                  <a:pt x="2274" y="70"/>
                </a:lnTo>
                <a:lnTo>
                  <a:pt x="2243" y="80"/>
                </a:lnTo>
                <a:lnTo>
                  <a:pt x="2212" y="92"/>
                </a:lnTo>
                <a:lnTo>
                  <a:pt x="2181" y="104"/>
                </a:lnTo>
                <a:lnTo>
                  <a:pt x="2152" y="117"/>
                </a:lnTo>
                <a:lnTo>
                  <a:pt x="2121" y="131"/>
                </a:lnTo>
                <a:lnTo>
                  <a:pt x="2092" y="145"/>
                </a:lnTo>
                <a:lnTo>
                  <a:pt x="2063" y="160"/>
                </a:lnTo>
                <a:lnTo>
                  <a:pt x="2035" y="176"/>
                </a:lnTo>
                <a:lnTo>
                  <a:pt x="2007" y="191"/>
                </a:lnTo>
                <a:lnTo>
                  <a:pt x="1979" y="208"/>
                </a:lnTo>
                <a:lnTo>
                  <a:pt x="1952" y="226"/>
                </a:lnTo>
                <a:lnTo>
                  <a:pt x="1925" y="244"/>
                </a:lnTo>
                <a:lnTo>
                  <a:pt x="1899" y="263"/>
                </a:lnTo>
                <a:lnTo>
                  <a:pt x="1873" y="282"/>
                </a:lnTo>
                <a:lnTo>
                  <a:pt x="1847" y="303"/>
                </a:lnTo>
                <a:lnTo>
                  <a:pt x="1822" y="323"/>
                </a:lnTo>
                <a:lnTo>
                  <a:pt x="1797" y="344"/>
                </a:lnTo>
                <a:lnTo>
                  <a:pt x="1774" y="366"/>
                </a:lnTo>
                <a:lnTo>
                  <a:pt x="1751" y="388"/>
                </a:lnTo>
                <a:lnTo>
                  <a:pt x="1728" y="411"/>
                </a:lnTo>
                <a:lnTo>
                  <a:pt x="1706" y="433"/>
                </a:lnTo>
                <a:lnTo>
                  <a:pt x="1685" y="458"/>
                </a:lnTo>
                <a:lnTo>
                  <a:pt x="1664" y="481"/>
                </a:lnTo>
                <a:lnTo>
                  <a:pt x="1643" y="506"/>
                </a:lnTo>
                <a:lnTo>
                  <a:pt x="1623" y="532"/>
                </a:lnTo>
                <a:lnTo>
                  <a:pt x="1604" y="557"/>
                </a:lnTo>
                <a:lnTo>
                  <a:pt x="1586" y="584"/>
                </a:lnTo>
                <a:lnTo>
                  <a:pt x="1568" y="610"/>
                </a:lnTo>
                <a:lnTo>
                  <a:pt x="1550" y="638"/>
                </a:lnTo>
                <a:lnTo>
                  <a:pt x="1533" y="665"/>
                </a:lnTo>
                <a:lnTo>
                  <a:pt x="1517" y="693"/>
                </a:lnTo>
                <a:lnTo>
                  <a:pt x="1503" y="721"/>
                </a:lnTo>
                <a:lnTo>
                  <a:pt x="1488" y="750"/>
                </a:lnTo>
                <a:lnTo>
                  <a:pt x="1474" y="778"/>
                </a:lnTo>
                <a:lnTo>
                  <a:pt x="1461" y="809"/>
                </a:lnTo>
                <a:lnTo>
                  <a:pt x="1448" y="838"/>
                </a:lnTo>
                <a:lnTo>
                  <a:pt x="1436" y="868"/>
                </a:lnTo>
                <a:lnTo>
                  <a:pt x="1425" y="899"/>
                </a:lnTo>
                <a:lnTo>
                  <a:pt x="1415" y="930"/>
                </a:lnTo>
                <a:lnTo>
                  <a:pt x="1406" y="962"/>
                </a:lnTo>
                <a:lnTo>
                  <a:pt x="1397" y="993"/>
                </a:lnTo>
                <a:lnTo>
                  <a:pt x="1389" y="1025"/>
                </a:lnTo>
                <a:lnTo>
                  <a:pt x="1381" y="1057"/>
                </a:lnTo>
                <a:lnTo>
                  <a:pt x="1376" y="1089"/>
                </a:lnTo>
                <a:lnTo>
                  <a:pt x="1370" y="1121"/>
                </a:lnTo>
                <a:lnTo>
                  <a:pt x="1366" y="1155"/>
                </a:lnTo>
                <a:lnTo>
                  <a:pt x="1361" y="1188"/>
                </a:lnTo>
                <a:lnTo>
                  <a:pt x="1358" y="1221"/>
                </a:lnTo>
                <a:lnTo>
                  <a:pt x="1355" y="1255"/>
                </a:lnTo>
                <a:lnTo>
                  <a:pt x="1354" y="1289"/>
                </a:lnTo>
                <a:lnTo>
                  <a:pt x="1354" y="1324"/>
                </a:lnTo>
                <a:lnTo>
                  <a:pt x="1354" y="1357"/>
                </a:lnTo>
                <a:lnTo>
                  <a:pt x="1355" y="1391"/>
                </a:lnTo>
                <a:lnTo>
                  <a:pt x="1358" y="1425"/>
                </a:lnTo>
                <a:lnTo>
                  <a:pt x="1361" y="1459"/>
                </a:lnTo>
                <a:lnTo>
                  <a:pt x="1366" y="1492"/>
                </a:lnTo>
                <a:lnTo>
                  <a:pt x="1370" y="1525"/>
                </a:lnTo>
                <a:lnTo>
                  <a:pt x="1376" y="1557"/>
                </a:lnTo>
                <a:lnTo>
                  <a:pt x="1381" y="1590"/>
                </a:lnTo>
                <a:lnTo>
                  <a:pt x="1389" y="1622"/>
                </a:lnTo>
                <a:lnTo>
                  <a:pt x="1397" y="1654"/>
                </a:lnTo>
                <a:lnTo>
                  <a:pt x="1406" y="1686"/>
                </a:lnTo>
                <a:lnTo>
                  <a:pt x="1415" y="1717"/>
                </a:lnTo>
                <a:lnTo>
                  <a:pt x="1425" y="1748"/>
                </a:lnTo>
                <a:lnTo>
                  <a:pt x="1436" y="1778"/>
                </a:lnTo>
                <a:lnTo>
                  <a:pt x="1448" y="1808"/>
                </a:lnTo>
                <a:lnTo>
                  <a:pt x="1461" y="1839"/>
                </a:lnTo>
                <a:lnTo>
                  <a:pt x="1474" y="1868"/>
                </a:lnTo>
                <a:lnTo>
                  <a:pt x="1488" y="1897"/>
                </a:lnTo>
                <a:lnTo>
                  <a:pt x="1503" y="1925"/>
                </a:lnTo>
                <a:lnTo>
                  <a:pt x="1517" y="1954"/>
                </a:lnTo>
                <a:lnTo>
                  <a:pt x="1533" y="1983"/>
                </a:lnTo>
                <a:lnTo>
                  <a:pt x="1550" y="2010"/>
                </a:lnTo>
                <a:lnTo>
                  <a:pt x="1568" y="2036"/>
                </a:lnTo>
                <a:lnTo>
                  <a:pt x="1586" y="2063"/>
                </a:lnTo>
                <a:lnTo>
                  <a:pt x="1604" y="2089"/>
                </a:lnTo>
                <a:lnTo>
                  <a:pt x="1623" y="2115"/>
                </a:lnTo>
                <a:lnTo>
                  <a:pt x="1643" y="2140"/>
                </a:lnTo>
                <a:lnTo>
                  <a:pt x="1664" y="2165"/>
                </a:lnTo>
                <a:lnTo>
                  <a:pt x="1685" y="2189"/>
                </a:lnTo>
                <a:lnTo>
                  <a:pt x="1706" y="2213"/>
                </a:lnTo>
                <a:lnTo>
                  <a:pt x="1728" y="2237"/>
                </a:lnTo>
                <a:lnTo>
                  <a:pt x="1751" y="2259"/>
                </a:lnTo>
                <a:lnTo>
                  <a:pt x="1774" y="2282"/>
                </a:lnTo>
                <a:lnTo>
                  <a:pt x="1797" y="2303"/>
                </a:lnTo>
                <a:lnTo>
                  <a:pt x="1822" y="2324"/>
                </a:lnTo>
                <a:lnTo>
                  <a:pt x="1847" y="2345"/>
                </a:lnTo>
                <a:lnTo>
                  <a:pt x="1873" y="2365"/>
                </a:lnTo>
                <a:lnTo>
                  <a:pt x="1899" y="2384"/>
                </a:lnTo>
                <a:lnTo>
                  <a:pt x="1925" y="2403"/>
                </a:lnTo>
                <a:lnTo>
                  <a:pt x="1952" y="2421"/>
                </a:lnTo>
                <a:lnTo>
                  <a:pt x="1979" y="2438"/>
                </a:lnTo>
                <a:lnTo>
                  <a:pt x="2007" y="2455"/>
                </a:lnTo>
                <a:lnTo>
                  <a:pt x="2035" y="2472"/>
                </a:lnTo>
                <a:lnTo>
                  <a:pt x="2063" y="2487"/>
                </a:lnTo>
                <a:lnTo>
                  <a:pt x="2092" y="2502"/>
                </a:lnTo>
                <a:lnTo>
                  <a:pt x="2121" y="2517"/>
                </a:lnTo>
                <a:lnTo>
                  <a:pt x="2152" y="2530"/>
                </a:lnTo>
                <a:lnTo>
                  <a:pt x="2181" y="2542"/>
                </a:lnTo>
                <a:lnTo>
                  <a:pt x="2212" y="2555"/>
                </a:lnTo>
                <a:lnTo>
                  <a:pt x="2243" y="2566"/>
                </a:lnTo>
                <a:lnTo>
                  <a:pt x="2274" y="2577"/>
                </a:lnTo>
                <a:lnTo>
                  <a:pt x="2306" y="2587"/>
                </a:lnTo>
                <a:lnTo>
                  <a:pt x="2338" y="2596"/>
                </a:lnTo>
                <a:lnTo>
                  <a:pt x="2370" y="2605"/>
                </a:lnTo>
                <a:lnTo>
                  <a:pt x="2402" y="2613"/>
                </a:lnTo>
                <a:lnTo>
                  <a:pt x="2436" y="2620"/>
                </a:lnTo>
                <a:lnTo>
                  <a:pt x="2469" y="2626"/>
                </a:lnTo>
                <a:lnTo>
                  <a:pt x="2503" y="2631"/>
                </a:lnTo>
                <a:lnTo>
                  <a:pt x="2536" y="2636"/>
                </a:lnTo>
                <a:lnTo>
                  <a:pt x="2570" y="2640"/>
                </a:lnTo>
                <a:lnTo>
                  <a:pt x="2605" y="2643"/>
                </a:lnTo>
                <a:lnTo>
                  <a:pt x="2639" y="2645"/>
                </a:lnTo>
                <a:lnTo>
                  <a:pt x="2673" y="2646"/>
                </a:lnTo>
                <a:lnTo>
                  <a:pt x="2708" y="2647"/>
                </a:lnTo>
                <a:close/>
              </a:path>
            </a:pathLst>
          </a:cu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37" name="照相机"/>
          <p:cNvSpPr/>
          <p:nvPr/>
        </p:nvSpPr>
        <p:spPr>
          <a:xfrm>
            <a:off x="3832225" y="3743325"/>
            <a:ext cx="494030" cy="436245"/>
          </a:xfrm>
          <a:custGeom>
            <a:avLst/>
            <a:gdLst/>
            <a:ahLst/>
            <a:cxnLst/>
            <a:rect l="l" t="t" r="r" b="b"/>
            <a:pathLst>
              <a:path w="3438144" h="2732506">
                <a:moveTo>
                  <a:pt x="1719072" y="1227183"/>
                </a:moveTo>
                <a:cubicBezTo>
                  <a:pt x="1961590" y="1227183"/>
                  <a:pt x="2158189" y="1423782"/>
                  <a:pt x="2158189" y="1666300"/>
                </a:cubicBezTo>
                <a:cubicBezTo>
                  <a:pt x="2158189" y="1908818"/>
                  <a:pt x="1961590" y="2105417"/>
                  <a:pt x="1719072" y="2105417"/>
                </a:cubicBezTo>
                <a:cubicBezTo>
                  <a:pt x="1476554" y="2105417"/>
                  <a:pt x="1279955" y="1908818"/>
                  <a:pt x="1279955" y="1666300"/>
                </a:cubicBezTo>
                <a:cubicBezTo>
                  <a:pt x="1279955" y="1423782"/>
                  <a:pt x="1476554" y="1227183"/>
                  <a:pt x="1719072" y="1227183"/>
                </a:cubicBezTo>
                <a:close/>
                <a:moveTo>
                  <a:pt x="1719072" y="997872"/>
                </a:moveTo>
                <a:cubicBezTo>
                  <a:pt x="1349909" y="997872"/>
                  <a:pt x="1050644" y="1297137"/>
                  <a:pt x="1050644" y="1666300"/>
                </a:cubicBezTo>
                <a:cubicBezTo>
                  <a:pt x="1050644" y="2035463"/>
                  <a:pt x="1349909" y="2334728"/>
                  <a:pt x="1719072" y="2334728"/>
                </a:cubicBezTo>
                <a:cubicBezTo>
                  <a:pt x="2088235" y="2334728"/>
                  <a:pt x="2387500" y="2035463"/>
                  <a:pt x="2387500" y="1666300"/>
                </a:cubicBezTo>
                <a:cubicBezTo>
                  <a:pt x="2387500" y="1297137"/>
                  <a:pt x="2088235" y="997872"/>
                  <a:pt x="1719072" y="997872"/>
                </a:cubicBezTo>
                <a:close/>
                <a:moveTo>
                  <a:pt x="575044" y="803862"/>
                </a:moveTo>
                <a:cubicBezTo>
                  <a:pt x="495506" y="803862"/>
                  <a:pt x="431028" y="868340"/>
                  <a:pt x="431028" y="947878"/>
                </a:cubicBezTo>
                <a:cubicBezTo>
                  <a:pt x="431028" y="1027416"/>
                  <a:pt x="495506" y="1091894"/>
                  <a:pt x="575044" y="1091894"/>
                </a:cubicBezTo>
                <a:cubicBezTo>
                  <a:pt x="654582" y="1091894"/>
                  <a:pt x="719060" y="1027416"/>
                  <a:pt x="719060" y="947878"/>
                </a:cubicBezTo>
                <a:cubicBezTo>
                  <a:pt x="719060" y="868340"/>
                  <a:pt x="654582" y="803862"/>
                  <a:pt x="575044" y="803862"/>
                </a:cubicBezTo>
                <a:close/>
                <a:moveTo>
                  <a:pt x="1365940" y="0"/>
                </a:moveTo>
                <a:lnTo>
                  <a:pt x="1998164" y="0"/>
                </a:lnTo>
                <a:cubicBezTo>
                  <a:pt x="2213188" y="0"/>
                  <a:pt x="2387500" y="174312"/>
                  <a:pt x="2387500" y="389336"/>
                </a:cubicBezTo>
                <a:lnTo>
                  <a:pt x="2384456" y="419529"/>
                </a:lnTo>
                <a:lnTo>
                  <a:pt x="3040081" y="419529"/>
                </a:lnTo>
                <a:cubicBezTo>
                  <a:pt x="3259925" y="419529"/>
                  <a:pt x="3438144" y="597748"/>
                  <a:pt x="3438144" y="817592"/>
                </a:cubicBezTo>
                <a:lnTo>
                  <a:pt x="3438144" y="2334443"/>
                </a:lnTo>
                <a:cubicBezTo>
                  <a:pt x="3438144" y="2554287"/>
                  <a:pt x="3259925" y="2732506"/>
                  <a:pt x="3040081" y="2732506"/>
                </a:cubicBezTo>
                <a:lnTo>
                  <a:pt x="398063" y="2732506"/>
                </a:lnTo>
                <a:cubicBezTo>
                  <a:pt x="178219" y="2732506"/>
                  <a:pt x="0" y="2554287"/>
                  <a:pt x="0" y="2334443"/>
                </a:cubicBezTo>
                <a:lnTo>
                  <a:pt x="0" y="817592"/>
                </a:lnTo>
                <a:cubicBezTo>
                  <a:pt x="0" y="597748"/>
                  <a:pt x="178219" y="419529"/>
                  <a:pt x="398063" y="419529"/>
                </a:cubicBezTo>
                <a:lnTo>
                  <a:pt x="979648" y="419529"/>
                </a:lnTo>
                <a:cubicBezTo>
                  <a:pt x="976997" y="409663"/>
                  <a:pt x="976604" y="399545"/>
                  <a:pt x="976604" y="389336"/>
                </a:cubicBezTo>
                <a:cubicBezTo>
                  <a:pt x="976604" y="174312"/>
                  <a:pt x="1150916" y="0"/>
                  <a:pt x="136594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图像成像过程（小孔成像模型）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3745865" y="3195955"/>
            <a:ext cx="907415" cy="1073785"/>
            <a:chOff x="2928" y="4662"/>
            <a:chExt cx="1429" cy="1691"/>
          </a:xfrm>
        </p:grpSpPr>
        <p:cxnSp>
          <p:nvCxnSpPr>
            <p:cNvPr id="3" name="直接箭头连接符 2"/>
            <p:cNvCxnSpPr/>
            <p:nvPr/>
          </p:nvCxnSpPr>
          <p:spPr>
            <a:xfrm flipH="1">
              <a:off x="2928" y="5965"/>
              <a:ext cx="521" cy="388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直接箭头连接符 3"/>
            <p:cNvCxnSpPr/>
            <p:nvPr/>
          </p:nvCxnSpPr>
          <p:spPr>
            <a:xfrm flipH="1" flipV="1">
              <a:off x="3449" y="4662"/>
              <a:ext cx="8" cy="13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直接箭头连接符 4"/>
            <p:cNvCxnSpPr/>
            <p:nvPr/>
          </p:nvCxnSpPr>
          <p:spPr>
            <a:xfrm flipV="1">
              <a:off x="3457" y="5965"/>
              <a:ext cx="900" cy="6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" name="组合 6"/>
          <p:cNvGrpSpPr/>
          <p:nvPr/>
        </p:nvGrpSpPr>
        <p:grpSpPr>
          <a:xfrm>
            <a:off x="6431915" y="3199765"/>
            <a:ext cx="907415" cy="1073785"/>
            <a:chOff x="2928" y="4662"/>
            <a:chExt cx="1429" cy="1691"/>
          </a:xfrm>
        </p:grpSpPr>
        <p:cxnSp>
          <p:nvCxnSpPr>
            <p:cNvPr id="8" name="直接箭头连接符 7"/>
            <p:cNvCxnSpPr/>
            <p:nvPr/>
          </p:nvCxnSpPr>
          <p:spPr>
            <a:xfrm flipH="1">
              <a:off x="2928" y="5965"/>
              <a:ext cx="521" cy="388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9" name="直接箭头连接符 8"/>
            <p:cNvCxnSpPr/>
            <p:nvPr/>
          </p:nvCxnSpPr>
          <p:spPr>
            <a:xfrm flipH="1" flipV="1">
              <a:off x="3449" y="4662"/>
              <a:ext cx="8" cy="13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直接箭头连接符 9"/>
            <p:cNvCxnSpPr/>
            <p:nvPr/>
          </p:nvCxnSpPr>
          <p:spPr>
            <a:xfrm flipV="1">
              <a:off x="3457" y="5965"/>
              <a:ext cx="900" cy="6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1365250" y="3195955"/>
            <a:ext cx="335915" cy="1073785"/>
            <a:chOff x="2928" y="4662"/>
            <a:chExt cx="529" cy="1691"/>
          </a:xfrm>
        </p:grpSpPr>
        <p:cxnSp>
          <p:nvCxnSpPr>
            <p:cNvPr id="12" name="直接箭头连接符 11"/>
            <p:cNvCxnSpPr/>
            <p:nvPr/>
          </p:nvCxnSpPr>
          <p:spPr>
            <a:xfrm flipH="1">
              <a:off x="2928" y="5965"/>
              <a:ext cx="521" cy="388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/>
            <p:nvPr/>
          </p:nvCxnSpPr>
          <p:spPr>
            <a:xfrm flipH="1" flipV="1">
              <a:off x="3449" y="4662"/>
              <a:ext cx="8" cy="13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0" name=" 2050"/>
          <p:cNvSpPr/>
          <p:nvPr/>
        </p:nvSpPr>
        <p:spPr bwMode="auto">
          <a:xfrm>
            <a:off x="7388860" y="3358515"/>
            <a:ext cx="436245" cy="659130"/>
          </a:xfrm>
          <a:custGeom>
            <a:avLst/>
            <a:gdLst>
              <a:gd name="T0" fmla="*/ 646796 w 5367"/>
              <a:gd name="T1" fmla="*/ 843536 h 6897"/>
              <a:gd name="T2" fmla="*/ 520861 w 5367"/>
              <a:gd name="T3" fmla="*/ 880824 h 6897"/>
              <a:gd name="T4" fmla="*/ 403764 w 5367"/>
              <a:gd name="T5" fmla="*/ 946285 h 6897"/>
              <a:gd name="T6" fmla="*/ 297714 w 5367"/>
              <a:gd name="T7" fmla="*/ 1036605 h 6897"/>
              <a:gd name="T8" fmla="*/ 204644 w 5367"/>
              <a:gd name="T9" fmla="*/ 1149850 h 6897"/>
              <a:gd name="T10" fmla="*/ 126487 w 5367"/>
              <a:gd name="T11" fmla="*/ 1282429 h 6897"/>
              <a:gd name="T12" fmla="*/ 65729 w 5367"/>
              <a:gd name="T13" fmla="*/ 1432134 h 6897"/>
              <a:gd name="T14" fmla="*/ 23475 w 5367"/>
              <a:gd name="T15" fmla="*/ 1595648 h 6897"/>
              <a:gd name="T16" fmla="*/ 2209 w 5367"/>
              <a:gd name="T17" fmla="*/ 1771316 h 6897"/>
              <a:gd name="T18" fmla="*/ 1481389 w 5367"/>
              <a:gd name="T19" fmla="*/ 1905000 h 6897"/>
              <a:gd name="T20" fmla="*/ 1480009 w 5367"/>
              <a:gd name="T21" fmla="*/ 1771316 h 6897"/>
              <a:gd name="T22" fmla="*/ 1459020 w 5367"/>
              <a:gd name="T23" fmla="*/ 1595648 h 6897"/>
              <a:gd name="T24" fmla="*/ 1417041 w 5367"/>
              <a:gd name="T25" fmla="*/ 1432134 h 6897"/>
              <a:gd name="T26" fmla="*/ 1355731 w 5367"/>
              <a:gd name="T27" fmla="*/ 1282429 h 6897"/>
              <a:gd name="T28" fmla="*/ 1277850 w 5367"/>
              <a:gd name="T29" fmla="*/ 1149850 h 6897"/>
              <a:gd name="T30" fmla="*/ 1184780 w 5367"/>
              <a:gd name="T31" fmla="*/ 1036605 h 6897"/>
              <a:gd name="T32" fmla="*/ 1078730 w 5367"/>
              <a:gd name="T33" fmla="*/ 946285 h 6897"/>
              <a:gd name="T34" fmla="*/ 961633 w 5367"/>
              <a:gd name="T35" fmla="*/ 880824 h 6897"/>
              <a:gd name="T36" fmla="*/ 835422 w 5367"/>
              <a:gd name="T37" fmla="*/ 843536 h 6897"/>
              <a:gd name="T38" fmla="*/ 747875 w 5367"/>
              <a:gd name="T39" fmla="*/ 731120 h 6897"/>
              <a:gd name="T40" fmla="*/ 805043 w 5367"/>
              <a:gd name="T41" fmla="*/ 726701 h 6897"/>
              <a:gd name="T42" fmla="*/ 868286 w 5367"/>
              <a:gd name="T43" fmla="*/ 711786 h 6897"/>
              <a:gd name="T44" fmla="*/ 926559 w 5367"/>
              <a:gd name="T45" fmla="*/ 686927 h 6897"/>
              <a:gd name="T46" fmla="*/ 979032 w 5367"/>
              <a:gd name="T47" fmla="*/ 653230 h 6897"/>
              <a:gd name="T48" fmla="*/ 1024876 w 5367"/>
              <a:gd name="T49" fmla="*/ 611246 h 6897"/>
              <a:gd name="T50" fmla="*/ 1063264 w 5367"/>
              <a:gd name="T51" fmla="*/ 562358 h 6897"/>
              <a:gd name="T52" fmla="*/ 1092815 w 5367"/>
              <a:gd name="T53" fmla="*/ 507945 h 6897"/>
              <a:gd name="T54" fmla="*/ 1112699 w 5367"/>
              <a:gd name="T55" fmla="*/ 448008 h 6897"/>
              <a:gd name="T56" fmla="*/ 1121813 w 5367"/>
              <a:gd name="T57" fmla="*/ 384204 h 6897"/>
              <a:gd name="T58" fmla="*/ 1120432 w 5367"/>
              <a:gd name="T59" fmla="*/ 328134 h 6897"/>
              <a:gd name="T60" fmla="*/ 1108004 w 5367"/>
              <a:gd name="T61" fmla="*/ 265711 h 6897"/>
              <a:gd name="T62" fmla="*/ 1085358 w 5367"/>
              <a:gd name="T63" fmla="*/ 207155 h 6897"/>
              <a:gd name="T64" fmla="*/ 1053322 w 5367"/>
              <a:gd name="T65" fmla="*/ 153847 h 6897"/>
              <a:gd name="T66" fmla="*/ 1012725 w 5367"/>
              <a:gd name="T67" fmla="*/ 107168 h 6897"/>
              <a:gd name="T68" fmla="*/ 964671 w 5367"/>
              <a:gd name="T69" fmla="*/ 67395 h 6897"/>
              <a:gd name="T70" fmla="*/ 910541 w 5367"/>
              <a:gd name="T71" fmla="*/ 36183 h 6897"/>
              <a:gd name="T72" fmla="*/ 850335 w 5367"/>
              <a:gd name="T73" fmla="*/ 14087 h 6897"/>
              <a:gd name="T74" fmla="*/ 786263 w 5367"/>
              <a:gd name="T75" fmla="*/ 1933 h 6897"/>
              <a:gd name="T76" fmla="*/ 728819 w 5367"/>
              <a:gd name="T77" fmla="*/ 276 h 6897"/>
              <a:gd name="T78" fmla="*/ 663366 w 5367"/>
              <a:gd name="T79" fmla="*/ 9391 h 6897"/>
              <a:gd name="T80" fmla="*/ 602332 w 5367"/>
              <a:gd name="T81" fmla="*/ 28726 h 6897"/>
              <a:gd name="T82" fmla="*/ 546545 w 5367"/>
              <a:gd name="T83" fmla="*/ 57451 h 6897"/>
              <a:gd name="T84" fmla="*/ 496282 w 5367"/>
              <a:gd name="T85" fmla="*/ 95015 h 6897"/>
              <a:gd name="T86" fmla="*/ 453751 w 5367"/>
              <a:gd name="T87" fmla="*/ 139761 h 6897"/>
              <a:gd name="T88" fmla="*/ 418954 w 5367"/>
              <a:gd name="T89" fmla="*/ 191411 h 6897"/>
              <a:gd name="T90" fmla="*/ 393546 w 5367"/>
              <a:gd name="T91" fmla="*/ 248310 h 6897"/>
              <a:gd name="T92" fmla="*/ 378356 w 5367"/>
              <a:gd name="T93" fmla="*/ 309628 h 6897"/>
              <a:gd name="T94" fmla="*/ 373938 w 5367"/>
              <a:gd name="T95" fmla="*/ 365698 h 6897"/>
              <a:gd name="T96" fmla="*/ 380013 w 5367"/>
              <a:gd name="T97" fmla="*/ 430054 h 6897"/>
              <a:gd name="T98" fmla="*/ 396584 w 5367"/>
              <a:gd name="T99" fmla="*/ 491096 h 6897"/>
              <a:gd name="T100" fmla="*/ 423372 w 5367"/>
              <a:gd name="T101" fmla="*/ 547719 h 6897"/>
              <a:gd name="T102" fmla="*/ 459551 w 5367"/>
              <a:gd name="T103" fmla="*/ 597988 h 6897"/>
              <a:gd name="T104" fmla="*/ 503186 w 5367"/>
              <a:gd name="T105" fmla="*/ 641905 h 6897"/>
              <a:gd name="T106" fmla="*/ 554278 w 5367"/>
              <a:gd name="T107" fmla="*/ 678088 h 6897"/>
              <a:gd name="T108" fmla="*/ 610894 w 5367"/>
              <a:gd name="T109" fmla="*/ 705709 h 6897"/>
              <a:gd name="T110" fmla="*/ 672756 w 5367"/>
              <a:gd name="T111" fmla="*/ 723662 h 6897"/>
              <a:gd name="T112" fmla="*/ 738209 w 5367"/>
              <a:gd name="T113" fmla="*/ 730844 h 6897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5367" h="6897">
                <a:moveTo>
                  <a:pt x="2684" y="3025"/>
                </a:moveTo>
                <a:lnTo>
                  <a:pt x="2684" y="3025"/>
                </a:lnTo>
                <a:lnTo>
                  <a:pt x="2615" y="3026"/>
                </a:lnTo>
                <a:lnTo>
                  <a:pt x="2545" y="3029"/>
                </a:lnTo>
                <a:lnTo>
                  <a:pt x="2478" y="3035"/>
                </a:lnTo>
                <a:lnTo>
                  <a:pt x="2409" y="3043"/>
                </a:lnTo>
                <a:lnTo>
                  <a:pt x="2342" y="3054"/>
                </a:lnTo>
                <a:lnTo>
                  <a:pt x="2275" y="3066"/>
                </a:lnTo>
                <a:lnTo>
                  <a:pt x="2209" y="3081"/>
                </a:lnTo>
                <a:lnTo>
                  <a:pt x="2143" y="3099"/>
                </a:lnTo>
                <a:lnTo>
                  <a:pt x="2077" y="3118"/>
                </a:lnTo>
                <a:lnTo>
                  <a:pt x="2013" y="3140"/>
                </a:lnTo>
                <a:lnTo>
                  <a:pt x="1949" y="3163"/>
                </a:lnTo>
                <a:lnTo>
                  <a:pt x="1886" y="3189"/>
                </a:lnTo>
                <a:lnTo>
                  <a:pt x="1823" y="3217"/>
                </a:lnTo>
                <a:lnTo>
                  <a:pt x="1761" y="3247"/>
                </a:lnTo>
                <a:lnTo>
                  <a:pt x="1700" y="3279"/>
                </a:lnTo>
                <a:lnTo>
                  <a:pt x="1639" y="3313"/>
                </a:lnTo>
                <a:lnTo>
                  <a:pt x="1579" y="3349"/>
                </a:lnTo>
                <a:lnTo>
                  <a:pt x="1521" y="3386"/>
                </a:lnTo>
                <a:lnTo>
                  <a:pt x="1462" y="3426"/>
                </a:lnTo>
                <a:lnTo>
                  <a:pt x="1405" y="3468"/>
                </a:lnTo>
                <a:lnTo>
                  <a:pt x="1348" y="3511"/>
                </a:lnTo>
                <a:lnTo>
                  <a:pt x="1293" y="3556"/>
                </a:lnTo>
                <a:lnTo>
                  <a:pt x="1237" y="3603"/>
                </a:lnTo>
                <a:lnTo>
                  <a:pt x="1183" y="3651"/>
                </a:lnTo>
                <a:lnTo>
                  <a:pt x="1131" y="3702"/>
                </a:lnTo>
                <a:lnTo>
                  <a:pt x="1078" y="3753"/>
                </a:lnTo>
                <a:lnTo>
                  <a:pt x="1027" y="3807"/>
                </a:lnTo>
                <a:lnTo>
                  <a:pt x="976" y="3863"/>
                </a:lnTo>
                <a:lnTo>
                  <a:pt x="927" y="3920"/>
                </a:lnTo>
                <a:lnTo>
                  <a:pt x="880" y="3978"/>
                </a:lnTo>
                <a:lnTo>
                  <a:pt x="833" y="4038"/>
                </a:lnTo>
                <a:lnTo>
                  <a:pt x="786" y="4100"/>
                </a:lnTo>
                <a:lnTo>
                  <a:pt x="741" y="4163"/>
                </a:lnTo>
                <a:lnTo>
                  <a:pt x="698" y="4227"/>
                </a:lnTo>
                <a:lnTo>
                  <a:pt x="655" y="4293"/>
                </a:lnTo>
                <a:lnTo>
                  <a:pt x="613" y="4361"/>
                </a:lnTo>
                <a:lnTo>
                  <a:pt x="573" y="4429"/>
                </a:lnTo>
                <a:lnTo>
                  <a:pt x="533" y="4499"/>
                </a:lnTo>
                <a:lnTo>
                  <a:pt x="495" y="4570"/>
                </a:lnTo>
                <a:lnTo>
                  <a:pt x="458" y="4643"/>
                </a:lnTo>
                <a:lnTo>
                  <a:pt x="423" y="4717"/>
                </a:lnTo>
                <a:lnTo>
                  <a:pt x="388" y="4791"/>
                </a:lnTo>
                <a:lnTo>
                  <a:pt x="356" y="4868"/>
                </a:lnTo>
                <a:lnTo>
                  <a:pt x="324" y="4945"/>
                </a:lnTo>
                <a:lnTo>
                  <a:pt x="294" y="5024"/>
                </a:lnTo>
                <a:lnTo>
                  <a:pt x="265" y="5104"/>
                </a:lnTo>
                <a:lnTo>
                  <a:pt x="238" y="5185"/>
                </a:lnTo>
                <a:lnTo>
                  <a:pt x="211" y="5266"/>
                </a:lnTo>
                <a:lnTo>
                  <a:pt x="186" y="5349"/>
                </a:lnTo>
                <a:lnTo>
                  <a:pt x="163" y="5433"/>
                </a:lnTo>
                <a:lnTo>
                  <a:pt x="141" y="5518"/>
                </a:lnTo>
                <a:lnTo>
                  <a:pt x="121" y="5603"/>
                </a:lnTo>
                <a:lnTo>
                  <a:pt x="102" y="5690"/>
                </a:lnTo>
                <a:lnTo>
                  <a:pt x="85" y="5777"/>
                </a:lnTo>
                <a:lnTo>
                  <a:pt x="69" y="5866"/>
                </a:lnTo>
                <a:lnTo>
                  <a:pt x="54" y="5955"/>
                </a:lnTo>
                <a:lnTo>
                  <a:pt x="42" y="6045"/>
                </a:lnTo>
                <a:lnTo>
                  <a:pt x="31" y="6136"/>
                </a:lnTo>
                <a:lnTo>
                  <a:pt x="22" y="6227"/>
                </a:lnTo>
                <a:lnTo>
                  <a:pt x="14" y="6319"/>
                </a:lnTo>
                <a:lnTo>
                  <a:pt x="8" y="6413"/>
                </a:lnTo>
                <a:lnTo>
                  <a:pt x="4" y="6506"/>
                </a:lnTo>
                <a:lnTo>
                  <a:pt x="1" y="6600"/>
                </a:lnTo>
                <a:lnTo>
                  <a:pt x="0" y="6695"/>
                </a:lnTo>
                <a:lnTo>
                  <a:pt x="1" y="6796"/>
                </a:lnTo>
                <a:lnTo>
                  <a:pt x="5" y="6897"/>
                </a:lnTo>
                <a:lnTo>
                  <a:pt x="5364" y="6897"/>
                </a:lnTo>
                <a:lnTo>
                  <a:pt x="5366" y="6796"/>
                </a:lnTo>
                <a:lnTo>
                  <a:pt x="5367" y="6695"/>
                </a:lnTo>
                <a:lnTo>
                  <a:pt x="5367" y="6600"/>
                </a:lnTo>
                <a:lnTo>
                  <a:pt x="5364" y="6506"/>
                </a:lnTo>
                <a:lnTo>
                  <a:pt x="5359" y="6413"/>
                </a:lnTo>
                <a:lnTo>
                  <a:pt x="5353" y="6319"/>
                </a:lnTo>
                <a:lnTo>
                  <a:pt x="5346" y="6227"/>
                </a:lnTo>
                <a:lnTo>
                  <a:pt x="5337" y="6136"/>
                </a:lnTo>
                <a:lnTo>
                  <a:pt x="5325" y="6045"/>
                </a:lnTo>
                <a:lnTo>
                  <a:pt x="5313" y="5955"/>
                </a:lnTo>
                <a:lnTo>
                  <a:pt x="5298" y="5866"/>
                </a:lnTo>
                <a:lnTo>
                  <a:pt x="5283" y="5777"/>
                </a:lnTo>
                <a:lnTo>
                  <a:pt x="5266" y="5690"/>
                </a:lnTo>
                <a:lnTo>
                  <a:pt x="5247" y="5603"/>
                </a:lnTo>
                <a:lnTo>
                  <a:pt x="5226" y="5518"/>
                </a:lnTo>
                <a:lnTo>
                  <a:pt x="5205" y="5433"/>
                </a:lnTo>
                <a:lnTo>
                  <a:pt x="5181" y="5349"/>
                </a:lnTo>
                <a:lnTo>
                  <a:pt x="5157" y="5266"/>
                </a:lnTo>
                <a:lnTo>
                  <a:pt x="5131" y="5185"/>
                </a:lnTo>
                <a:lnTo>
                  <a:pt x="5103" y="5104"/>
                </a:lnTo>
                <a:lnTo>
                  <a:pt x="5073" y="5024"/>
                </a:lnTo>
                <a:lnTo>
                  <a:pt x="5043" y="4945"/>
                </a:lnTo>
                <a:lnTo>
                  <a:pt x="5012" y="4868"/>
                </a:lnTo>
                <a:lnTo>
                  <a:pt x="4979" y="4791"/>
                </a:lnTo>
                <a:lnTo>
                  <a:pt x="4945" y="4717"/>
                </a:lnTo>
                <a:lnTo>
                  <a:pt x="4909" y="4643"/>
                </a:lnTo>
                <a:lnTo>
                  <a:pt x="4872" y="4570"/>
                </a:lnTo>
                <a:lnTo>
                  <a:pt x="4834" y="4499"/>
                </a:lnTo>
                <a:lnTo>
                  <a:pt x="4796" y="4429"/>
                </a:lnTo>
                <a:lnTo>
                  <a:pt x="4755" y="4361"/>
                </a:lnTo>
                <a:lnTo>
                  <a:pt x="4713" y="4293"/>
                </a:lnTo>
                <a:lnTo>
                  <a:pt x="4671" y="4227"/>
                </a:lnTo>
                <a:lnTo>
                  <a:pt x="4627" y="4163"/>
                </a:lnTo>
                <a:lnTo>
                  <a:pt x="4582" y="4100"/>
                </a:lnTo>
                <a:lnTo>
                  <a:pt x="4536" y="4038"/>
                </a:lnTo>
                <a:lnTo>
                  <a:pt x="4489" y="3978"/>
                </a:lnTo>
                <a:lnTo>
                  <a:pt x="4440" y="3920"/>
                </a:lnTo>
                <a:lnTo>
                  <a:pt x="4391" y="3863"/>
                </a:lnTo>
                <a:lnTo>
                  <a:pt x="4340" y="3807"/>
                </a:lnTo>
                <a:lnTo>
                  <a:pt x="4290" y="3753"/>
                </a:lnTo>
                <a:lnTo>
                  <a:pt x="4238" y="3702"/>
                </a:lnTo>
                <a:lnTo>
                  <a:pt x="4184" y="3651"/>
                </a:lnTo>
                <a:lnTo>
                  <a:pt x="4130" y="3603"/>
                </a:lnTo>
                <a:lnTo>
                  <a:pt x="4076" y="3556"/>
                </a:lnTo>
                <a:lnTo>
                  <a:pt x="4020" y="3511"/>
                </a:lnTo>
                <a:lnTo>
                  <a:pt x="3963" y="3468"/>
                </a:lnTo>
                <a:lnTo>
                  <a:pt x="3906" y="3426"/>
                </a:lnTo>
                <a:lnTo>
                  <a:pt x="3848" y="3386"/>
                </a:lnTo>
                <a:lnTo>
                  <a:pt x="3788" y="3349"/>
                </a:lnTo>
                <a:lnTo>
                  <a:pt x="3728" y="3313"/>
                </a:lnTo>
                <a:lnTo>
                  <a:pt x="3668" y="3279"/>
                </a:lnTo>
                <a:lnTo>
                  <a:pt x="3607" y="3247"/>
                </a:lnTo>
                <a:lnTo>
                  <a:pt x="3545" y="3217"/>
                </a:lnTo>
                <a:lnTo>
                  <a:pt x="3482" y="3189"/>
                </a:lnTo>
                <a:lnTo>
                  <a:pt x="3419" y="3163"/>
                </a:lnTo>
                <a:lnTo>
                  <a:pt x="3355" y="3140"/>
                </a:lnTo>
                <a:lnTo>
                  <a:pt x="3290" y="3118"/>
                </a:lnTo>
                <a:lnTo>
                  <a:pt x="3225" y="3099"/>
                </a:lnTo>
                <a:lnTo>
                  <a:pt x="3159" y="3081"/>
                </a:lnTo>
                <a:lnTo>
                  <a:pt x="3093" y="3066"/>
                </a:lnTo>
                <a:lnTo>
                  <a:pt x="3025" y="3054"/>
                </a:lnTo>
                <a:lnTo>
                  <a:pt x="2958" y="3043"/>
                </a:lnTo>
                <a:lnTo>
                  <a:pt x="2891" y="3035"/>
                </a:lnTo>
                <a:lnTo>
                  <a:pt x="2822" y="3029"/>
                </a:lnTo>
                <a:lnTo>
                  <a:pt x="2753" y="3026"/>
                </a:lnTo>
                <a:lnTo>
                  <a:pt x="2684" y="3025"/>
                </a:lnTo>
                <a:close/>
                <a:moveTo>
                  <a:pt x="2708" y="2647"/>
                </a:moveTo>
                <a:lnTo>
                  <a:pt x="2708" y="2647"/>
                </a:lnTo>
                <a:lnTo>
                  <a:pt x="2743" y="2646"/>
                </a:lnTo>
                <a:lnTo>
                  <a:pt x="2778" y="2645"/>
                </a:lnTo>
                <a:lnTo>
                  <a:pt x="2813" y="2643"/>
                </a:lnTo>
                <a:lnTo>
                  <a:pt x="2847" y="2640"/>
                </a:lnTo>
                <a:lnTo>
                  <a:pt x="2882" y="2636"/>
                </a:lnTo>
                <a:lnTo>
                  <a:pt x="2915" y="2631"/>
                </a:lnTo>
                <a:lnTo>
                  <a:pt x="2949" y="2626"/>
                </a:lnTo>
                <a:lnTo>
                  <a:pt x="2982" y="2620"/>
                </a:lnTo>
                <a:lnTo>
                  <a:pt x="3014" y="2613"/>
                </a:lnTo>
                <a:lnTo>
                  <a:pt x="3047" y="2605"/>
                </a:lnTo>
                <a:lnTo>
                  <a:pt x="3079" y="2596"/>
                </a:lnTo>
                <a:lnTo>
                  <a:pt x="3112" y="2587"/>
                </a:lnTo>
                <a:lnTo>
                  <a:pt x="3144" y="2577"/>
                </a:lnTo>
                <a:lnTo>
                  <a:pt x="3175" y="2566"/>
                </a:lnTo>
                <a:lnTo>
                  <a:pt x="3205" y="2555"/>
                </a:lnTo>
                <a:lnTo>
                  <a:pt x="3236" y="2542"/>
                </a:lnTo>
                <a:lnTo>
                  <a:pt x="3266" y="2530"/>
                </a:lnTo>
                <a:lnTo>
                  <a:pt x="3297" y="2517"/>
                </a:lnTo>
                <a:lnTo>
                  <a:pt x="3326" y="2502"/>
                </a:lnTo>
                <a:lnTo>
                  <a:pt x="3355" y="2487"/>
                </a:lnTo>
                <a:lnTo>
                  <a:pt x="3383" y="2472"/>
                </a:lnTo>
                <a:lnTo>
                  <a:pt x="3411" y="2455"/>
                </a:lnTo>
                <a:lnTo>
                  <a:pt x="3439" y="2438"/>
                </a:lnTo>
                <a:lnTo>
                  <a:pt x="3466" y="2421"/>
                </a:lnTo>
                <a:lnTo>
                  <a:pt x="3493" y="2403"/>
                </a:lnTo>
                <a:lnTo>
                  <a:pt x="3519" y="2384"/>
                </a:lnTo>
                <a:lnTo>
                  <a:pt x="3545" y="2365"/>
                </a:lnTo>
                <a:lnTo>
                  <a:pt x="3571" y="2345"/>
                </a:lnTo>
                <a:lnTo>
                  <a:pt x="3596" y="2324"/>
                </a:lnTo>
                <a:lnTo>
                  <a:pt x="3619" y="2303"/>
                </a:lnTo>
                <a:lnTo>
                  <a:pt x="3643" y="2282"/>
                </a:lnTo>
                <a:lnTo>
                  <a:pt x="3667" y="2259"/>
                </a:lnTo>
                <a:lnTo>
                  <a:pt x="3689" y="2237"/>
                </a:lnTo>
                <a:lnTo>
                  <a:pt x="3711" y="2213"/>
                </a:lnTo>
                <a:lnTo>
                  <a:pt x="3733" y="2189"/>
                </a:lnTo>
                <a:lnTo>
                  <a:pt x="3754" y="2165"/>
                </a:lnTo>
                <a:lnTo>
                  <a:pt x="3774" y="2140"/>
                </a:lnTo>
                <a:lnTo>
                  <a:pt x="3795" y="2115"/>
                </a:lnTo>
                <a:lnTo>
                  <a:pt x="3814" y="2089"/>
                </a:lnTo>
                <a:lnTo>
                  <a:pt x="3832" y="2063"/>
                </a:lnTo>
                <a:lnTo>
                  <a:pt x="3850" y="2036"/>
                </a:lnTo>
                <a:lnTo>
                  <a:pt x="3868" y="2010"/>
                </a:lnTo>
                <a:lnTo>
                  <a:pt x="3884" y="1983"/>
                </a:lnTo>
                <a:lnTo>
                  <a:pt x="3900" y="1954"/>
                </a:lnTo>
                <a:lnTo>
                  <a:pt x="3915" y="1925"/>
                </a:lnTo>
                <a:lnTo>
                  <a:pt x="3930" y="1897"/>
                </a:lnTo>
                <a:lnTo>
                  <a:pt x="3944" y="1868"/>
                </a:lnTo>
                <a:lnTo>
                  <a:pt x="3957" y="1839"/>
                </a:lnTo>
                <a:lnTo>
                  <a:pt x="3970" y="1808"/>
                </a:lnTo>
                <a:lnTo>
                  <a:pt x="3981" y="1778"/>
                </a:lnTo>
                <a:lnTo>
                  <a:pt x="3993" y="1748"/>
                </a:lnTo>
                <a:lnTo>
                  <a:pt x="4003" y="1717"/>
                </a:lnTo>
                <a:lnTo>
                  <a:pt x="4012" y="1686"/>
                </a:lnTo>
                <a:lnTo>
                  <a:pt x="4021" y="1654"/>
                </a:lnTo>
                <a:lnTo>
                  <a:pt x="4029" y="1622"/>
                </a:lnTo>
                <a:lnTo>
                  <a:pt x="4036" y="1590"/>
                </a:lnTo>
                <a:lnTo>
                  <a:pt x="4042" y="1557"/>
                </a:lnTo>
                <a:lnTo>
                  <a:pt x="4048" y="1525"/>
                </a:lnTo>
                <a:lnTo>
                  <a:pt x="4052" y="1492"/>
                </a:lnTo>
                <a:lnTo>
                  <a:pt x="4057" y="1459"/>
                </a:lnTo>
                <a:lnTo>
                  <a:pt x="4060" y="1425"/>
                </a:lnTo>
                <a:lnTo>
                  <a:pt x="4062" y="1391"/>
                </a:lnTo>
                <a:lnTo>
                  <a:pt x="4063" y="1357"/>
                </a:lnTo>
                <a:lnTo>
                  <a:pt x="4063" y="1324"/>
                </a:lnTo>
                <a:lnTo>
                  <a:pt x="4063" y="1289"/>
                </a:lnTo>
                <a:lnTo>
                  <a:pt x="4062" y="1255"/>
                </a:lnTo>
                <a:lnTo>
                  <a:pt x="4060" y="1221"/>
                </a:lnTo>
                <a:lnTo>
                  <a:pt x="4057" y="1188"/>
                </a:lnTo>
                <a:lnTo>
                  <a:pt x="4052" y="1155"/>
                </a:lnTo>
                <a:lnTo>
                  <a:pt x="4048" y="1121"/>
                </a:lnTo>
                <a:lnTo>
                  <a:pt x="4042" y="1089"/>
                </a:lnTo>
                <a:lnTo>
                  <a:pt x="4036" y="1057"/>
                </a:lnTo>
                <a:lnTo>
                  <a:pt x="4029" y="1025"/>
                </a:lnTo>
                <a:lnTo>
                  <a:pt x="4021" y="993"/>
                </a:lnTo>
                <a:lnTo>
                  <a:pt x="4012" y="962"/>
                </a:lnTo>
                <a:lnTo>
                  <a:pt x="4003" y="930"/>
                </a:lnTo>
                <a:lnTo>
                  <a:pt x="3993" y="899"/>
                </a:lnTo>
                <a:lnTo>
                  <a:pt x="3981" y="868"/>
                </a:lnTo>
                <a:lnTo>
                  <a:pt x="3970" y="838"/>
                </a:lnTo>
                <a:lnTo>
                  <a:pt x="3957" y="809"/>
                </a:lnTo>
                <a:lnTo>
                  <a:pt x="3944" y="778"/>
                </a:lnTo>
                <a:lnTo>
                  <a:pt x="3930" y="750"/>
                </a:lnTo>
                <a:lnTo>
                  <a:pt x="3915" y="721"/>
                </a:lnTo>
                <a:lnTo>
                  <a:pt x="3900" y="693"/>
                </a:lnTo>
                <a:lnTo>
                  <a:pt x="3884" y="665"/>
                </a:lnTo>
                <a:lnTo>
                  <a:pt x="3868" y="638"/>
                </a:lnTo>
                <a:lnTo>
                  <a:pt x="3850" y="610"/>
                </a:lnTo>
                <a:lnTo>
                  <a:pt x="3832" y="584"/>
                </a:lnTo>
                <a:lnTo>
                  <a:pt x="3814" y="557"/>
                </a:lnTo>
                <a:lnTo>
                  <a:pt x="3795" y="532"/>
                </a:lnTo>
                <a:lnTo>
                  <a:pt x="3774" y="506"/>
                </a:lnTo>
                <a:lnTo>
                  <a:pt x="3754" y="481"/>
                </a:lnTo>
                <a:lnTo>
                  <a:pt x="3733" y="458"/>
                </a:lnTo>
                <a:lnTo>
                  <a:pt x="3711" y="433"/>
                </a:lnTo>
                <a:lnTo>
                  <a:pt x="3689" y="411"/>
                </a:lnTo>
                <a:lnTo>
                  <a:pt x="3667" y="388"/>
                </a:lnTo>
                <a:lnTo>
                  <a:pt x="3643" y="366"/>
                </a:lnTo>
                <a:lnTo>
                  <a:pt x="3619" y="344"/>
                </a:lnTo>
                <a:lnTo>
                  <a:pt x="3596" y="323"/>
                </a:lnTo>
                <a:lnTo>
                  <a:pt x="3571" y="303"/>
                </a:lnTo>
                <a:lnTo>
                  <a:pt x="3545" y="282"/>
                </a:lnTo>
                <a:lnTo>
                  <a:pt x="3519" y="263"/>
                </a:lnTo>
                <a:lnTo>
                  <a:pt x="3493" y="244"/>
                </a:lnTo>
                <a:lnTo>
                  <a:pt x="3466" y="226"/>
                </a:lnTo>
                <a:lnTo>
                  <a:pt x="3439" y="208"/>
                </a:lnTo>
                <a:lnTo>
                  <a:pt x="3411" y="191"/>
                </a:lnTo>
                <a:lnTo>
                  <a:pt x="3383" y="176"/>
                </a:lnTo>
                <a:lnTo>
                  <a:pt x="3355" y="160"/>
                </a:lnTo>
                <a:lnTo>
                  <a:pt x="3326" y="145"/>
                </a:lnTo>
                <a:lnTo>
                  <a:pt x="3297" y="131"/>
                </a:lnTo>
                <a:lnTo>
                  <a:pt x="3266" y="117"/>
                </a:lnTo>
                <a:lnTo>
                  <a:pt x="3236" y="104"/>
                </a:lnTo>
                <a:lnTo>
                  <a:pt x="3205" y="92"/>
                </a:lnTo>
                <a:lnTo>
                  <a:pt x="3175" y="80"/>
                </a:lnTo>
                <a:lnTo>
                  <a:pt x="3144" y="70"/>
                </a:lnTo>
                <a:lnTo>
                  <a:pt x="3112" y="60"/>
                </a:lnTo>
                <a:lnTo>
                  <a:pt x="3079" y="51"/>
                </a:lnTo>
                <a:lnTo>
                  <a:pt x="3047" y="42"/>
                </a:lnTo>
                <a:lnTo>
                  <a:pt x="3014" y="34"/>
                </a:lnTo>
                <a:lnTo>
                  <a:pt x="2982" y="27"/>
                </a:lnTo>
                <a:lnTo>
                  <a:pt x="2949" y="20"/>
                </a:lnTo>
                <a:lnTo>
                  <a:pt x="2915" y="15"/>
                </a:lnTo>
                <a:lnTo>
                  <a:pt x="2882" y="10"/>
                </a:lnTo>
                <a:lnTo>
                  <a:pt x="2847" y="7"/>
                </a:lnTo>
                <a:lnTo>
                  <a:pt x="2813" y="4"/>
                </a:lnTo>
                <a:lnTo>
                  <a:pt x="2778" y="1"/>
                </a:lnTo>
                <a:lnTo>
                  <a:pt x="2743" y="0"/>
                </a:lnTo>
                <a:lnTo>
                  <a:pt x="2708" y="0"/>
                </a:lnTo>
                <a:lnTo>
                  <a:pt x="2673" y="0"/>
                </a:lnTo>
                <a:lnTo>
                  <a:pt x="2639" y="1"/>
                </a:lnTo>
                <a:lnTo>
                  <a:pt x="2605" y="4"/>
                </a:lnTo>
                <a:lnTo>
                  <a:pt x="2570" y="7"/>
                </a:lnTo>
                <a:lnTo>
                  <a:pt x="2536" y="10"/>
                </a:lnTo>
                <a:lnTo>
                  <a:pt x="2503" y="15"/>
                </a:lnTo>
                <a:lnTo>
                  <a:pt x="2469" y="20"/>
                </a:lnTo>
                <a:lnTo>
                  <a:pt x="2436" y="27"/>
                </a:lnTo>
                <a:lnTo>
                  <a:pt x="2402" y="34"/>
                </a:lnTo>
                <a:lnTo>
                  <a:pt x="2370" y="42"/>
                </a:lnTo>
                <a:lnTo>
                  <a:pt x="2338" y="51"/>
                </a:lnTo>
                <a:lnTo>
                  <a:pt x="2306" y="60"/>
                </a:lnTo>
                <a:lnTo>
                  <a:pt x="2274" y="70"/>
                </a:lnTo>
                <a:lnTo>
                  <a:pt x="2243" y="80"/>
                </a:lnTo>
                <a:lnTo>
                  <a:pt x="2212" y="92"/>
                </a:lnTo>
                <a:lnTo>
                  <a:pt x="2181" y="104"/>
                </a:lnTo>
                <a:lnTo>
                  <a:pt x="2152" y="117"/>
                </a:lnTo>
                <a:lnTo>
                  <a:pt x="2121" y="131"/>
                </a:lnTo>
                <a:lnTo>
                  <a:pt x="2092" y="145"/>
                </a:lnTo>
                <a:lnTo>
                  <a:pt x="2063" y="160"/>
                </a:lnTo>
                <a:lnTo>
                  <a:pt x="2035" y="176"/>
                </a:lnTo>
                <a:lnTo>
                  <a:pt x="2007" y="191"/>
                </a:lnTo>
                <a:lnTo>
                  <a:pt x="1979" y="208"/>
                </a:lnTo>
                <a:lnTo>
                  <a:pt x="1952" y="226"/>
                </a:lnTo>
                <a:lnTo>
                  <a:pt x="1925" y="244"/>
                </a:lnTo>
                <a:lnTo>
                  <a:pt x="1899" y="263"/>
                </a:lnTo>
                <a:lnTo>
                  <a:pt x="1873" y="282"/>
                </a:lnTo>
                <a:lnTo>
                  <a:pt x="1847" y="303"/>
                </a:lnTo>
                <a:lnTo>
                  <a:pt x="1822" y="323"/>
                </a:lnTo>
                <a:lnTo>
                  <a:pt x="1797" y="344"/>
                </a:lnTo>
                <a:lnTo>
                  <a:pt x="1774" y="366"/>
                </a:lnTo>
                <a:lnTo>
                  <a:pt x="1751" y="388"/>
                </a:lnTo>
                <a:lnTo>
                  <a:pt x="1728" y="411"/>
                </a:lnTo>
                <a:lnTo>
                  <a:pt x="1706" y="433"/>
                </a:lnTo>
                <a:lnTo>
                  <a:pt x="1685" y="458"/>
                </a:lnTo>
                <a:lnTo>
                  <a:pt x="1664" y="481"/>
                </a:lnTo>
                <a:lnTo>
                  <a:pt x="1643" y="506"/>
                </a:lnTo>
                <a:lnTo>
                  <a:pt x="1623" y="532"/>
                </a:lnTo>
                <a:lnTo>
                  <a:pt x="1604" y="557"/>
                </a:lnTo>
                <a:lnTo>
                  <a:pt x="1586" y="584"/>
                </a:lnTo>
                <a:lnTo>
                  <a:pt x="1568" y="610"/>
                </a:lnTo>
                <a:lnTo>
                  <a:pt x="1550" y="638"/>
                </a:lnTo>
                <a:lnTo>
                  <a:pt x="1533" y="665"/>
                </a:lnTo>
                <a:lnTo>
                  <a:pt x="1517" y="693"/>
                </a:lnTo>
                <a:lnTo>
                  <a:pt x="1503" y="721"/>
                </a:lnTo>
                <a:lnTo>
                  <a:pt x="1488" y="750"/>
                </a:lnTo>
                <a:lnTo>
                  <a:pt x="1474" y="778"/>
                </a:lnTo>
                <a:lnTo>
                  <a:pt x="1461" y="809"/>
                </a:lnTo>
                <a:lnTo>
                  <a:pt x="1448" y="838"/>
                </a:lnTo>
                <a:lnTo>
                  <a:pt x="1436" y="868"/>
                </a:lnTo>
                <a:lnTo>
                  <a:pt x="1425" y="899"/>
                </a:lnTo>
                <a:lnTo>
                  <a:pt x="1415" y="930"/>
                </a:lnTo>
                <a:lnTo>
                  <a:pt x="1406" y="962"/>
                </a:lnTo>
                <a:lnTo>
                  <a:pt x="1397" y="993"/>
                </a:lnTo>
                <a:lnTo>
                  <a:pt x="1389" y="1025"/>
                </a:lnTo>
                <a:lnTo>
                  <a:pt x="1381" y="1057"/>
                </a:lnTo>
                <a:lnTo>
                  <a:pt x="1376" y="1089"/>
                </a:lnTo>
                <a:lnTo>
                  <a:pt x="1370" y="1121"/>
                </a:lnTo>
                <a:lnTo>
                  <a:pt x="1366" y="1155"/>
                </a:lnTo>
                <a:lnTo>
                  <a:pt x="1361" y="1188"/>
                </a:lnTo>
                <a:lnTo>
                  <a:pt x="1358" y="1221"/>
                </a:lnTo>
                <a:lnTo>
                  <a:pt x="1355" y="1255"/>
                </a:lnTo>
                <a:lnTo>
                  <a:pt x="1354" y="1289"/>
                </a:lnTo>
                <a:lnTo>
                  <a:pt x="1354" y="1324"/>
                </a:lnTo>
                <a:lnTo>
                  <a:pt x="1354" y="1357"/>
                </a:lnTo>
                <a:lnTo>
                  <a:pt x="1355" y="1391"/>
                </a:lnTo>
                <a:lnTo>
                  <a:pt x="1358" y="1425"/>
                </a:lnTo>
                <a:lnTo>
                  <a:pt x="1361" y="1459"/>
                </a:lnTo>
                <a:lnTo>
                  <a:pt x="1366" y="1492"/>
                </a:lnTo>
                <a:lnTo>
                  <a:pt x="1370" y="1525"/>
                </a:lnTo>
                <a:lnTo>
                  <a:pt x="1376" y="1557"/>
                </a:lnTo>
                <a:lnTo>
                  <a:pt x="1381" y="1590"/>
                </a:lnTo>
                <a:lnTo>
                  <a:pt x="1389" y="1622"/>
                </a:lnTo>
                <a:lnTo>
                  <a:pt x="1397" y="1654"/>
                </a:lnTo>
                <a:lnTo>
                  <a:pt x="1406" y="1686"/>
                </a:lnTo>
                <a:lnTo>
                  <a:pt x="1415" y="1717"/>
                </a:lnTo>
                <a:lnTo>
                  <a:pt x="1425" y="1748"/>
                </a:lnTo>
                <a:lnTo>
                  <a:pt x="1436" y="1778"/>
                </a:lnTo>
                <a:lnTo>
                  <a:pt x="1448" y="1808"/>
                </a:lnTo>
                <a:lnTo>
                  <a:pt x="1461" y="1839"/>
                </a:lnTo>
                <a:lnTo>
                  <a:pt x="1474" y="1868"/>
                </a:lnTo>
                <a:lnTo>
                  <a:pt x="1488" y="1897"/>
                </a:lnTo>
                <a:lnTo>
                  <a:pt x="1503" y="1925"/>
                </a:lnTo>
                <a:lnTo>
                  <a:pt x="1517" y="1954"/>
                </a:lnTo>
                <a:lnTo>
                  <a:pt x="1533" y="1983"/>
                </a:lnTo>
                <a:lnTo>
                  <a:pt x="1550" y="2010"/>
                </a:lnTo>
                <a:lnTo>
                  <a:pt x="1568" y="2036"/>
                </a:lnTo>
                <a:lnTo>
                  <a:pt x="1586" y="2063"/>
                </a:lnTo>
                <a:lnTo>
                  <a:pt x="1604" y="2089"/>
                </a:lnTo>
                <a:lnTo>
                  <a:pt x="1623" y="2115"/>
                </a:lnTo>
                <a:lnTo>
                  <a:pt x="1643" y="2140"/>
                </a:lnTo>
                <a:lnTo>
                  <a:pt x="1664" y="2165"/>
                </a:lnTo>
                <a:lnTo>
                  <a:pt x="1685" y="2189"/>
                </a:lnTo>
                <a:lnTo>
                  <a:pt x="1706" y="2213"/>
                </a:lnTo>
                <a:lnTo>
                  <a:pt x="1728" y="2237"/>
                </a:lnTo>
                <a:lnTo>
                  <a:pt x="1751" y="2259"/>
                </a:lnTo>
                <a:lnTo>
                  <a:pt x="1774" y="2282"/>
                </a:lnTo>
                <a:lnTo>
                  <a:pt x="1797" y="2303"/>
                </a:lnTo>
                <a:lnTo>
                  <a:pt x="1822" y="2324"/>
                </a:lnTo>
                <a:lnTo>
                  <a:pt x="1847" y="2345"/>
                </a:lnTo>
                <a:lnTo>
                  <a:pt x="1873" y="2365"/>
                </a:lnTo>
                <a:lnTo>
                  <a:pt x="1899" y="2384"/>
                </a:lnTo>
                <a:lnTo>
                  <a:pt x="1925" y="2403"/>
                </a:lnTo>
                <a:lnTo>
                  <a:pt x="1952" y="2421"/>
                </a:lnTo>
                <a:lnTo>
                  <a:pt x="1979" y="2438"/>
                </a:lnTo>
                <a:lnTo>
                  <a:pt x="2007" y="2455"/>
                </a:lnTo>
                <a:lnTo>
                  <a:pt x="2035" y="2472"/>
                </a:lnTo>
                <a:lnTo>
                  <a:pt x="2063" y="2487"/>
                </a:lnTo>
                <a:lnTo>
                  <a:pt x="2092" y="2502"/>
                </a:lnTo>
                <a:lnTo>
                  <a:pt x="2121" y="2517"/>
                </a:lnTo>
                <a:lnTo>
                  <a:pt x="2152" y="2530"/>
                </a:lnTo>
                <a:lnTo>
                  <a:pt x="2181" y="2542"/>
                </a:lnTo>
                <a:lnTo>
                  <a:pt x="2212" y="2555"/>
                </a:lnTo>
                <a:lnTo>
                  <a:pt x="2243" y="2566"/>
                </a:lnTo>
                <a:lnTo>
                  <a:pt x="2274" y="2577"/>
                </a:lnTo>
                <a:lnTo>
                  <a:pt x="2306" y="2587"/>
                </a:lnTo>
                <a:lnTo>
                  <a:pt x="2338" y="2596"/>
                </a:lnTo>
                <a:lnTo>
                  <a:pt x="2370" y="2605"/>
                </a:lnTo>
                <a:lnTo>
                  <a:pt x="2402" y="2613"/>
                </a:lnTo>
                <a:lnTo>
                  <a:pt x="2436" y="2620"/>
                </a:lnTo>
                <a:lnTo>
                  <a:pt x="2469" y="2626"/>
                </a:lnTo>
                <a:lnTo>
                  <a:pt x="2503" y="2631"/>
                </a:lnTo>
                <a:lnTo>
                  <a:pt x="2536" y="2636"/>
                </a:lnTo>
                <a:lnTo>
                  <a:pt x="2570" y="2640"/>
                </a:lnTo>
                <a:lnTo>
                  <a:pt x="2605" y="2643"/>
                </a:lnTo>
                <a:lnTo>
                  <a:pt x="2639" y="2645"/>
                </a:lnTo>
                <a:lnTo>
                  <a:pt x="2673" y="2646"/>
                </a:lnTo>
                <a:lnTo>
                  <a:pt x="2708" y="2647"/>
                </a:lnTo>
                <a:close/>
              </a:path>
            </a:pathLst>
          </a:cu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H="1">
            <a:off x="1694815" y="3343910"/>
            <a:ext cx="5911215" cy="1119505"/>
          </a:xfrm>
          <a:prstGeom prst="line">
            <a:avLst/>
          </a:prstGeom>
          <a:ln w="12700" cmpd="sng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615950" y="5232400"/>
            <a:ext cx="267589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图像</a:t>
            </a:r>
            <a:r>
              <a:rPr lang="zh-CN" altLang="en-US" b="1"/>
              <a:t>物理</a:t>
            </a:r>
            <a:r>
              <a:rPr lang="zh-CN" altLang="en-US"/>
              <a:t>坐标系</a:t>
            </a:r>
            <a:r>
              <a:rPr lang="zh-CN" altLang="en-US">
                <a:latin typeface="Times New Roman" panose="02020603050405020304" charset="0"/>
              </a:rPr>
              <a:t>（</a:t>
            </a:r>
            <a:r>
              <a:rPr lang="en-US" altLang="zh-CN">
                <a:latin typeface="Times New Roman" panose="02020603050405020304" charset="0"/>
              </a:rPr>
              <a:t>X, Y</a:t>
            </a:r>
            <a:r>
              <a:rPr lang="zh-CN" altLang="en-US">
                <a:latin typeface="Times New Roman" panose="02020603050405020304" charset="0"/>
              </a:rPr>
              <a:t>）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615950" y="5735320"/>
            <a:ext cx="258318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图像</a:t>
            </a:r>
            <a:r>
              <a:rPr lang="zh-CN" altLang="en-US" b="1"/>
              <a:t>像素</a:t>
            </a:r>
            <a:r>
              <a:rPr lang="zh-CN" altLang="en-US"/>
              <a:t>坐标系（</a:t>
            </a:r>
            <a:r>
              <a:rPr lang="en-US" altLang="zh-CN">
                <a:latin typeface="Times New Roman" panose="02020603050405020304" charset="0"/>
              </a:rPr>
              <a:t>u, v</a:t>
            </a:r>
            <a:r>
              <a:rPr lang="zh-CN" altLang="en-US"/>
              <a:t>）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392805" y="5232400"/>
            <a:ext cx="254000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相机坐标系（</a:t>
            </a:r>
            <a:r>
              <a:rPr lang="en-US" altLang="zh-CN">
                <a:latin typeface="Times New Roman" panose="02020603050405020304" charset="0"/>
              </a:rPr>
              <a:t>x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en-US" altLang="zh-CN">
                <a:latin typeface="Times New Roman" panose="02020603050405020304" charset="0"/>
              </a:rPr>
              <a:t>, y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en-US" altLang="zh-CN">
                <a:latin typeface="Times New Roman" panose="02020603050405020304" charset="0"/>
              </a:rPr>
              <a:t>, z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zh-CN" altLang="en-US"/>
              <a:t>）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085840" y="5232400"/>
            <a:ext cx="2663825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世界坐标系</a:t>
            </a:r>
            <a:r>
              <a:rPr lang="zh-CN" altLang="en-US">
                <a:latin typeface="Times New Roman" panose="02020603050405020304" charset="0"/>
              </a:rPr>
              <a:t>（</a:t>
            </a:r>
            <a:r>
              <a:rPr lang="en-US" altLang="zh-CN">
                <a:latin typeface="Times New Roman" panose="02020603050405020304" charset="0"/>
              </a:rPr>
              <a:t>x</a:t>
            </a:r>
            <a:r>
              <a:rPr lang="en-US" altLang="zh-CN" baseline="-25000">
                <a:latin typeface="Times New Roman" panose="02020603050405020304" charset="0"/>
              </a:rPr>
              <a:t>w</a:t>
            </a:r>
            <a:r>
              <a:rPr lang="en-US" altLang="zh-CN">
                <a:latin typeface="Times New Roman" panose="02020603050405020304" charset="0"/>
              </a:rPr>
              <a:t>, y</a:t>
            </a:r>
            <a:r>
              <a:rPr lang="en-US" altLang="zh-CN" baseline="-25000">
                <a:latin typeface="Times New Roman" panose="02020603050405020304" charset="0"/>
              </a:rPr>
              <a:t>w</a:t>
            </a:r>
            <a:r>
              <a:rPr lang="en-US" altLang="zh-CN">
                <a:latin typeface="Times New Roman" panose="02020603050405020304" charset="0"/>
              </a:rPr>
              <a:t>, z</a:t>
            </a:r>
            <a:r>
              <a:rPr lang="en-US" altLang="zh-CN" baseline="-25000">
                <a:latin typeface="Times New Roman" panose="02020603050405020304" charset="0"/>
              </a:rPr>
              <a:t>w</a:t>
            </a:r>
            <a:r>
              <a:rPr lang="zh-CN" altLang="en-US">
                <a:latin typeface="Times New Roman" panose="02020603050405020304" charset="0"/>
              </a:rPr>
              <a:t>）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1154430" y="1942465"/>
            <a:ext cx="1097280" cy="36830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二维图像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419100" y="2402205"/>
            <a:ext cx="2697480" cy="36830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成像平面（感光传感器）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6997700" y="1942465"/>
            <a:ext cx="1097280" cy="36830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三维物体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590290" y="1942465"/>
            <a:ext cx="1554480" cy="64516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/>
              <a:t>小孔</a:t>
            </a:r>
          </a:p>
          <a:p>
            <a:pPr algn="ctr"/>
            <a:r>
              <a:rPr lang="zh-CN" altLang="en-US"/>
              <a:t>（相机光圈）</a:t>
            </a:r>
          </a:p>
        </p:txBody>
      </p:sp>
      <p:sp>
        <p:nvSpPr>
          <p:cNvPr id="184" name=" 184"/>
          <p:cNvSpPr/>
          <p:nvPr/>
        </p:nvSpPr>
        <p:spPr>
          <a:xfrm>
            <a:off x="7554595" y="3286760"/>
            <a:ext cx="105410" cy="889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3" name=" 184"/>
          <p:cNvSpPr/>
          <p:nvPr/>
        </p:nvSpPr>
        <p:spPr>
          <a:xfrm>
            <a:off x="1650365" y="4429125"/>
            <a:ext cx="105410" cy="889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395908"/>
      </p:ext>
    </p:extLst>
  </p:cSld>
  <p:clrMapOvr>
    <a:masterClrMapping/>
  </p:clrMapOvr>
  <p:transition spd="med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图像间转变关系</a:t>
            </a:r>
          </a:p>
        </p:txBody>
      </p:sp>
      <p:sp>
        <p:nvSpPr>
          <p:cNvPr id="20" name="平行四边形 19"/>
          <p:cNvSpPr/>
          <p:nvPr/>
        </p:nvSpPr>
        <p:spPr>
          <a:xfrm rot="5400000" flipH="1">
            <a:off x="965200" y="2432050"/>
            <a:ext cx="1466850" cy="553720"/>
          </a:xfrm>
          <a:prstGeom prst="parallelogram">
            <a:avLst>
              <a:gd name="adj" fmla="val 67660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>
            <a:off x="1085850" y="2634615"/>
            <a:ext cx="7335520" cy="825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 2050"/>
          <p:cNvSpPr/>
          <p:nvPr/>
        </p:nvSpPr>
        <p:spPr bwMode="auto">
          <a:xfrm rot="10800000">
            <a:off x="1580515" y="2647950"/>
            <a:ext cx="236855" cy="432435"/>
          </a:xfrm>
          <a:custGeom>
            <a:avLst/>
            <a:gdLst>
              <a:gd name="T0" fmla="*/ 646796 w 5367"/>
              <a:gd name="T1" fmla="*/ 843536 h 6897"/>
              <a:gd name="T2" fmla="*/ 520861 w 5367"/>
              <a:gd name="T3" fmla="*/ 880824 h 6897"/>
              <a:gd name="T4" fmla="*/ 403764 w 5367"/>
              <a:gd name="T5" fmla="*/ 946285 h 6897"/>
              <a:gd name="T6" fmla="*/ 297714 w 5367"/>
              <a:gd name="T7" fmla="*/ 1036605 h 6897"/>
              <a:gd name="T8" fmla="*/ 204644 w 5367"/>
              <a:gd name="T9" fmla="*/ 1149850 h 6897"/>
              <a:gd name="T10" fmla="*/ 126487 w 5367"/>
              <a:gd name="T11" fmla="*/ 1282429 h 6897"/>
              <a:gd name="T12" fmla="*/ 65729 w 5367"/>
              <a:gd name="T13" fmla="*/ 1432134 h 6897"/>
              <a:gd name="T14" fmla="*/ 23475 w 5367"/>
              <a:gd name="T15" fmla="*/ 1595648 h 6897"/>
              <a:gd name="T16" fmla="*/ 2209 w 5367"/>
              <a:gd name="T17" fmla="*/ 1771316 h 6897"/>
              <a:gd name="T18" fmla="*/ 1481389 w 5367"/>
              <a:gd name="T19" fmla="*/ 1905000 h 6897"/>
              <a:gd name="T20" fmla="*/ 1480009 w 5367"/>
              <a:gd name="T21" fmla="*/ 1771316 h 6897"/>
              <a:gd name="T22" fmla="*/ 1459020 w 5367"/>
              <a:gd name="T23" fmla="*/ 1595648 h 6897"/>
              <a:gd name="T24" fmla="*/ 1417041 w 5367"/>
              <a:gd name="T25" fmla="*/ 1432134 h 6897"/>
              <a:gd name="T26" fmla="*/ 1355731 w 5367"/>
              <a:gd name="T27" fmla="*/ 1282429 h 6897"/>
              <a:gd name="T28" fmla="*/ 1277850 w 5367"/>
              <a:gd name="T29" fmla="*/ 1149850 h 6897"/>
              <a:gd name="T30" fmla="*/ 1184780 w 5367"/>
              <a:gd name="T31" fmla="*/ 1036605 h 6897"/>
              <a:gd name="T32" fmla="*/ 1078730 w 5367"/>
              <a:gd name="T33" fmla="*/ 946285 h 6897"/>
              <a:gd name="T34" fmla="*/ 961633 w 5367"/>
              <a:gd name="T35" fmla="*/ 880824 h 6897"/>
              <a:gd name="T36" fmla="*/ 835422 w 5367"/>
              <a:gd name="T37" fmla="*/ 843536 h 6897"/>
              <a:gd name="T38" fmla="*/ 747875 w 5367"/>
              <a:gd name="T39" fmla="*/ 731120 h 6897"/>
              <a:gd name="T40" fmla="*/ 805043 w 5367"/>
              <a:gd name="T41" fmla="*/ 726701 h 6897"/>
              <a:gd name="T42" fmla="*/ 868286 w 5367"/>
              <a:gd name="T43" fmla="*/ 711786 h 6897"/>
              <a:gd name="T44" fmla="*/ 926559 w 5367"/>
              <a:gd name="T45" fmla="*/ 686927 h 6897"/>
              <a:gd name="T46" fmla="*/ 979032 w 5367"/>
              <a:gd name="T47" fmla="*/ 653230 h 6897"/>
              <a:gd name="T48" fmla="*/ 1024876 w 5367"/>
              <a:gd name="T49" fmla="*/ 611246 h 6897"/>
              <a:gd name="T50" fmla="*/ 1063264 w 5367"/>
              <a:gd name="T51" fmla="*/ 562358 h 6897"/>
              <a:gd name="T52" fmla="*/ 1092815 w 5367"/>
              <a:gd name="T53" fmla="*/ 507945 h 6897"/>
              <a:gd name="T54" fmla="*/ 1112699 w 5367"/>
              <a:gd name="T55" fmla="*/ 448008 h 6897"/>
              <a:gd name="T56" fmla="*/ 1121813 w 5367"/>
              <a:gd name="T57" fmla="*/ 384204 h 6897"/>
              <a:gd name="T58" fmla="*/ 1120432 w 5367"/>
              <a:gd name="T59" fmla="*/ 328134 h 6897"/>
              <a:gd name="T60" fmla="*/ 1108004 w 5367"/>
              <a:gd name="T61" fmla="*/ 265711 h 6897"/>
              <a:gd name="T62" fmla="*/ 1085358 w 5367"/>
              <a:gd name="T63" fmla="*/ 207155 h 6897"/>
              <a:gd name="T64" fmla="*/ 1053322 w 5367"/>
              <a:gd name="T65" fmla="*/ 153847 h 6897"/>
              <a:gd name="T66" fmla="*/ 1012725 w 5367"/>
              <a:gd name="T67" fmla="*/ 107168 h 6897"/>
              <a:gd name="T68" fmla="*/ 964671 w 5367"/>
              <a:gd name="T69" fmla="*/ 67395 h 6897"/>
              <a:gd name="T70" fmla="*/ 910541 w 5367"/>
              <a:gd name="T71" fmla="*/ 36183 h 6897"/>
              <a:gd name="T72" fmla="*/ 850335 w 5367"/>
              <a:gd name="T73" fmla="*/ 14087 h 6897"/>
              <a:gd name="T74" fmla="*/ 786263 w 5367"/>
              <a:gd name="T75" fmla="*/ 1933 h 6897"/>
              <a:gd name="T76" fmla="*/ 728819 w 5367"/>
              <a:gd name="T77" fmla="*/ 276 h 6897"/>
              <a:gd name="T78" fmla="*/ 663366 w 5367"/>
              <a:gd name="T79" fmla="*/ 9391 h 6897"/>
              <a:gd name="T80" fmla="*/ 602332 w 5367"/>
              <a:gd name="T81" fmla="*/ 28726 h 6897"/>
              <a:gd name="T82" fmla="*/ 546545 w 5367"/>
              <a:gd name="T83" fmla="*/ 57451 h 6897"/>
              <a:gd name="T84" fmla="*/ 496282 w 5367"/>
              <a:gd name="T85" fmla="*/ 95015 h 6897"/>
              <a:gd name="T86" fmla="*/ 453751 w 5367"/>
              <a:gd name="T87" fmla="*/ 139761 h 6897"/>
              <a:gd name="T88" fmla="*/ 418954 w 5367"/>
              <a:gd name="T89" fmla="*/ 191411 h 6897"/>
              <a:gd name="T90" fmla="*/ 393546 w 5367"/>
              <a:gd name="T91" fmla="*/ 248310 h 6897"/>
              <a:gd name="T92" fmla="*/ 378356 w 5367"/>
              <a:gd name="T93" fmla="*/ 309628 h 6897"/>
              <a:gd name="T94" fmla="*/ 373938 w 5367"/>
              <a:gd name="T95" fmla="*/ 365698 h 6897"/>
              <a:gd name="T96" fmla="*/ 380013 w 5367"/>
              <a:gd name="T97" fmla="*/ 430054 h 6897"/>
              <a:gd name="T98" fmla="*/ 396584 w 5367"/>
              <a:gd name="T99" fmla="*/ 491096 h 6897"/>
              <a:gd name="T100" fmla="*/ 423372 w 5367"/>
              <a:gd name="T101" fmla="*/ 547719 h 6897"/>
              <a:gd name="T102" fmla="*/ 459551 w 5367"/>
              <a:gd name="T103" fmla="*/ 597988 h 6897"/>
              <a:gd name="T104" fmla="*/ 503186 w 5367"/>
              <a:gd name="T105" fmla="*/ 641905 h 6897"/>
              <a:gd name="T106" fmla="*/ 554278 w 5367"/>
              <a:gd name="T107" fmla="*/ 678088 h 6897"/>
              <a:gd name="T108" fmla="*/ 610894 w 5367"/>
              <a:gd name="T109" fmla="*/ 705709 h 6897"/>
              <a:gd name="T110" fmla="*/ 672756 w 5367"/>
              <a:gd name="T111" fmla="*/ 723662 h 6897"/>
              <a:gd name="T112" fmla="*/ 738209 w 5367"/>
              <a:gd name="T113" fmla="*/ 730844 h 6897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5367" h="6897">
                <a:moveTo>
                  <a:pt x="2684" y="3025"/>
                </a:moveTo>
                <a:lnTo>
                  <a:pt x="2684" y="3025"/>
                </a:lnTo>
                <a:lnTo>
                  <a:pt x="2615" y="3026"/>
                </a:lnTo>
                <a:lnTo>
                  <a:pt x="2545" y="3029"/>
                </a:lnTo>
                <a:lnTo>
                  <a:pt x="2478" y="3035"/>
                </a:lnTo>
                <a:lnTo>
                  <a:pt x="2409" y="3043"/>
                </a:lnTo>
                <a:lnTo>
                  <a:pt x="2342" y="3054"/>
                </a:lnTo>
                <a:lnTo>
                  <a:pt x="2275" y="3066"/>
                </a:lnTo>
                <a:lnTo>
                  <a:pt x="2209" y="3081"/>
                </a:lnTo>
                <a:lnTo>
                  <a:pt x="2143" y="3099"/>
                </a:lnTo>
                <a:lnTo>
                  <a:pt x="2077" y="3118"/>
                </a:lnTo>
                <a:lnTo>
                  <a:pt x="2013" y="3140"/>
                </a:lnTo>
                <a:lnTo>
                  <a:pt x="1949" y="3163"/>
                </a:lnTo>
                <a:lnTo>
                  <a:pt x="1886" y="3189"/>
                </a:lnTo>
                <a:lnTo>
                  <a:pt x="1823" y="3217"/>
                </a:lnTo>
                <a:lnTo>
                  <a:pt x="1761" y="3247"/>
                </a:lnTo>
                <a:lnTo>
                  <a:pt x="1700" y="3279"/>
                </a:lnTo>
                <a:lnTo>
                  <a:pt x="1639" y="3313"/>
                </a:lnTo>
                <a:lnTo>
                  <a:pt x="1579" y="3349"/>
                </a:lnTo>
                <a:lnTo>
                  <a:pt x="1521" y="3386"/>
                </a:lnTo>
                <a:lnTo>
                  <a:pt x="1462" y="3426"/>
                </a:lnTo>
                <a:lnTo>
                  <a:pt x="1405" y="3468"/>
                </a:lnTo>
                <a:lnTo>
                  <a:pt x="1348" y="3511"/>
                </a:lnTo>
                <a:lnTo>
                  <a:pt x="1293" y="3556"/>
                </a:lnTo>
                <a:lnTo>
                  <a:pt x="1237" y="3603"/>
                </a:lnTo>
                <a:lnTo>
                  <a:pt x="1183" y="3651"/>
                </a:lnTo>
                <a:lnTo>
                  <a:pt x="1131" y="3702"/>
                </a:lnTo>
                <a:lnTo>
                  <a:pt x="1078" y="3753"/>
                </a:lnTo>
                <a:lnTo>
                  <a:pt x="1027" y="3807"/>
                </a:lnTo>
                <a:lnTo>
                  <a:pt x="976" y="3863"/>
                </a:lnTo>
                <a:lnTo>
                  <a:pt x="927" y="3920"/>
                </a:lnTo>
                <a:lnTo>
                  <a:pt x="880" y="3978"/>
                </a:lnTo>
                <a:lnTo>
                  <a:pt x="833" y="4038"/>
                </a:lnTo>
                <a:lnTo>
                  <a:pt x="786" y="4100"/>
                </a:lnTo>
                <a:lnTo>
                  <a:pt x="741" y="4163"/>
                </a:lnTo>
                <a:lnTo>
                  <a:pt x="698" y="4227"/>
                </a:lnTo>
                <a:lnTo>
                  <a:pt x="655" y="4293"/>
                </a:lnTo>
                <a:lnTo>
                  <a:pt x="613" y="4361"/>
                </a:lnTo>
                <a:lnTo>
                  <a:pt x="573" y="4429"/>
                </a:lnTo>
                <a:lnTo>
                  <a:pt x="533" y="4499"/>
                </a:lnTo>
                <a:lnTo>
                  <a:pt x="495" y="4570"/>
                </a:lnTo>
                <a:lnTo>
                  <a:pt x="458" y="4643"/>
                </a:lnTo>
                <a:lnTo>
                  <a:pt x="423" y="4717"/>
                </a:lnTo>
                <a:lnTo>
                  <a:pt x="388" y="4791"/>
                </a:lnTo>
                <a:lnTo>
                  <a:pt x="356" y="4868"/>
                </a:lnTo>
                <a:lnTo>
                  <a:pt x="324" y="4945"/>
                </a:lnTo>
                <a:lnTo>
                  <a:pt x="294" y="5024"/>
                </a:lnTo>
                <a:lnTo>
                  <a:pt x="265" y="5104"/>
                </a:lnTo>
                <a:lnTo>
                  <a:pt x="238" y="5185"/>
                </a:lnTo>
                <a:lnTo>
                  <a:pt x="211" y="5266"/>
                </a:lnTo>
                <a:lnTo>
                  <a:pt x="186" y="5349"/>
                </a:lnTo>
                <a:lnTo>
                  <a:pt x="163" y="5433"/>
                </a:lnTo>
                <a:lnTo>
                  <a:pt x="141" y="5518"/>
                </a:lnTo>
                <a:lnTo>
                  <a:pt x="121" y="5603"/>
                </a:lnTo>
                <a:lnTo>
                  <a:pt x="102" y="5690"/>
                </a:lnTo>
                <a:lnTo>
                  <a:pt x="85" y="5777"/>
                </a:lnTo>
                <a:lnTo>
                  <a:pt x="69" y="5866"/>
                </a:lnTo>
                <a:lnTo>
                  <a:pt x="54" y="5955"/>
                </a:lnTo>
                <a:lnTo>
                  <a:pt x="42" y="6045"/>
                </a:lnTo>
                <a:lnTo>
                  <a:pt x="31" y="6136"/>
                </a:lnTo>
                <a:lnTo>
                  <a:pt x="22" y="6227"/>
                </a:lnTo>
                <a:lnTo>
                  <a:pt x="14" y="6319"/>
                </a:lnTo>
                <a:lnTo>
                  <a:pt x="8" y="6413"/>
                </a:lnTo>
                <a:lnTo>
                  <a:pt x="4" y="6506"/>
                </a:lnTo>
                <a:lnTo>
                  <a:pt x="1" y="6600"/>
                </a:lnTo>
                <a:lnTo>
                  <a:pt x="0" y="6695"/>
                </a:lnTo>
                <a:lnTo>
                  <a:pt x="1" y="6796"/>
                </a:lnTo>
                <a:lnTo>
                  <a:pt x="5" y="6897"/>
                </a:lnTo>
                <a:lnTo>
                  <a:pt x="5364" y="6897"/>
                </a:lnTo>
                <a:lnTo>
                  <a:pt x="5366" y="6796"/>
                </a:lnTo>
                <a:lnTo>
                  <a:pt x="5367" y="6695"/>
                </a:lnTo>
                <a:lnTo>
                  <a:pt x="5367" y="6600"/>
                </a:lnTo>
                <a:lnTo>
                  <a:pt x="5364" y="6506"/>
                </a:lnTo>
                <a:lnTo>
                  <a:pt x="5359" y="6413"/>
                </a:lnTo>
                <a:lnTo>
                  <a:pt x="5353" y="6319"/>
                </a:lnTo>
                <a:lnTo>
                  <a:pt x="5346" y="6227"/>
                </a:lnTo>
                <a:lnTo>
                  <a:pt x="5337" y="6136"/>
                </a:lnTo>
                <a:lnTo>
                  <a:pt x="5325" y="6045"/>
                </a:lnTo>
                <a:lnTo>
                  <a:pt x="5313" y="5955"/>
                </a:lnTo>
                <a:lnTo>
                  <a:pt x="5298" y="5866"/>
                </a:lnTo>
                <a:lnTo>
                  <a:pt x="5283" y="5777"/>
                </a:lnTo>
                <a:lnTo>
                  <a:pt x="5266" y="5690"/>
                </a:lnTo>
                <a:lnTo>
                  <a:pt x="5247" y="5603"/>
                </a:lnTo>
                <a:lnTo>
                  <a:pt x="5226" y="5518"/>
                </a:lnTo>
                <a:lnTo>
                  <a:pt x="5205" y="5433"/>
                </a:lnTo>
                <a:lnTo>
                  <a:pt x="5181" y="5349"/>
                </a:lnTo>
                <a:lnTo>
                  <a:pt x="5157" y="5266"/>
                </a:lnTo>
                <a:lnTo>
                  <a:pt x="5131" y="5185"/>
                </a:lnTo>
                <a:lnTo>
                  <a:pt x="5103" y="5104"/>
                </a:lnTo>
                <a:lnTo>
                  <a:pt x="5073" y="5024"/>
                </a:lnTo>
                <a:lnTo>
                  <a:pt x="5043" y="4945"/>
                </a:lnTo>
                <a:lnTo>
                  <a:pt x="5012" y="4868"/>
                </a:lnTo>
                <a:lnTo>
                  <a:pt x="4979" y="4791"/>
                </a:lnTo>
                <a:lnTo>
                  <a:pt x="4945" y="4717"/>
                </a:lnTo>
                <a:lnTo>
                  <a:pt x="4909" y="4643"/>
                </a:lnTo>
                <a:lnTo>
                  <a:pt x="4872" y="4570"/>
                </a:lnTo>
                <a:lnTo>
                  <a:pt x="4834" y="4499"/>
                </a:lnTo>
                <a:lnTo>
                  <a:pt x="4796" y="4429"/>
                </a:lnTo>
                <a:lnTo>
                  <a:pt x="4755" y="4361"/>
                </a:lnTo>
                <a:lnTo>
                  <a:pt x="4713" y="4293"/>
                </a:lnTo>
                <a:lnTo>
                  <a:pt x="4671" y="4227"/>
                </a:lnTo>
                <a:lnTo>
                  <a:pt x="4627" y="4163"/>
                </a:lnTo>
                <a:lnTo>
                  <a:pt x="4582" y="4100"/>
                </a:lnTo>
                <a:lnTo>
                  <a:pt x="4536" y="4038"/>
                </a:lnTo>
                <a:lnTo>
                  <a:pt x="4489" y="3978"/>
                </a:lnTo>
                <a:lnTo>
                  <a:pt x="4440" y="3920"/>
                </a:lnTo>
                <a:lnTo>
                  <a:pt x="4391" y="3863"/>
                </a:lnTo>
                <a:lnTo>
                  <a:pt x="4340" y="3807"/>
                </a:lnTo>
                <a:lnTo>
                  <a:pt x="4290" y="3753"/>
                </a:lnTo>
                <a:lnTo>
                  <a:pt x="4238" y="3702"/>
                </a:lnTo>
                <a:lnTo>
                  <a:pt x="4184" y="3651"/>
                </a:lnTo>
                <a:lnTo>
                  <a:pt x="4130" y="3603"/>
                </a:lnTo>
                <a:lnTo>
                  <a:pt x="4076" y="3556"/>
                </a:lnTo>
                <a:lnTo>
                  <a:pt x="4020" y="3511"/>
                </a:lnTo>
                <a:lnTo>
                  <a:pt x="3963" y="3468"/>
                </a:lnTo>
                <a:lnTo>
                  <a:pt x="3906" y="3426"/>
                </a:lnTo>
                <a:lnTo>
                  <a:pt x="3848" y="3386"/>
                </a:lnTo>
                <a:lnTo>
                  <a:pt x="3788" y="3349"/>
                </a:lnTo>
                <a:lnTo>
                  <a:pt x="3728" y="3313"/>
                </a:lnTo>
                <a:lnTo>
                  <a:pt x="3668" y="3279"/>
                </a:lnTo>
                <a:lnTo>
                  <a:pt x="3607" y="3247"/>
                </a:lnTo>
                <a:lnTo>
                  <a:pt x="3545" y="3217"/>
                </a:lnTo>
                <a:lnTo>
                  <a:pt x="3482" y="3189"/>
                </a:lnTo>
                <a:lnTo>
                  <a:pt x="3419" y="3163"/>
                </a:lnTo>
                <a:lnTo>
                  <a:pt x="3355" y="3140"/>
                </a:lnTo>
                <a:lnTo>
                  <a:pt x="3290" y="3118"/>
                </a:lnTo>
                <a:lnTo>
                  <a:pt x="3225" y="3099"/>
                </a:lnTo>
                <a:lnTo>
                  <a:pt x="3159" y="3081"/>
                </a:lnTo>
                <a:lnTo>
                  <a:pt x="3093" y="3066"/>
                </a:lnTo>
                <a:lnTo>
                  <a:pt x="3025" y="3054"/>
                </a:lnTo>
                <a:lnTo>
                  <a:pt x="2958" y="3043"/>
                </a:lnTo>
                <a:lnTo>
                  <a:pt x="2891" y="3035"/>
                </a:lnTo>
                <a:lnTo>
                  <a:pt x="2822" y="3029"/>
                </a:lnTo>
                <a:lnTo>
                  <a:pt x="2753" y="3026"/>
                </a:lnTo>
                <a:lnTo>
                  <a:pt x="2684" y="3025"/>
                </a:lnTo>
                <a:close/>
                <a:moveTo>
                  <a:pt x="2708" y="2647"/>
                </a:moveTo>
                <a:lnTo>
                  <a:pt x="2708" y="2647"/>
                </a:lnTo>
                <a:lnTo>
                  <a:pt x="2743" y="2646"/>
                </a:lnTo>
                <a:lnTo>
                  <a:pt x="2778" y="2645"/>
                </a:lnTo>
                <a:lnTo>
                  <a:pt x="2813" y="2643"/>
                </a:lnTo>
                <a:lnTo>
                  <a:pt x="2847" y="2640"/>
                </a:lnTo>
                <a:lnTo>
                  <a:pt x="2882" y="2636"/>
                </a:lnTo>
                <a:lnTo>
                  <a:pt x="2915" y="2631"/>
                </a:lnTo>
                <a:lnTo>
                  <a:pt x="2949" y="2626"/>
                </a:lnTo>
                <a:lnTo>
                  <a:pt x="2982" y="2620"/>
                </a:lnTo>
                <a:lnTo>
                  <a:pt x="3014" y="2613"/>
                </a:lnTo>
                <a:lnTo>
                  <a:pt x="3047" y="2605"/>
                </a:lnTo>
                <a:lnTo>
                  <a:pt x="3079" y="2596"/>
                </a:lnTo>
                <a:lnTo>
                  <a:pt x="3112" y="2587"/>
                </a:lnTo>
                <a:lnTo>
                  <a:pt x="3144" y="2577"/>
                </a:lnTo>
                <a:lnTo>
                  <a:pt x="3175" y="2566"/>
                </a:lnTo>
                <a:lnTo>
                  <a:pt x="3205" y="2555"/>
                </a:lnTo>
                <a:lnTo>
                  <a:pt x="3236" y="2542"/>
                </a:lnTo>
                <a:lnTo>
                  <a:pt x="3266" y="2530"/>
                </a:lnTo>
                <a:lnTo>
                  <a:pt x="3297" y="2517"/>
                </a:lnTo>
                <a:lnTo>
                  <a:pt x="3326" y="2502"/>
                </a:lnTo>
                <a:lnTo>
                  <a:pt x="3355" y="2487"/>
                </a:lnTo>
                <a:lnTo>
                  <a:pt x="3383" y="2472"/>
                </a:lnTo>
                <a:lnTo>
                  <a:pt x="3411" y="2455"/>
                </a:lnTo>
                <a:lnTo>
                  <a:pt x="3439" y="2438"/>
                </a:lnTo>
                <a:lnTo>
                  <a:pt x="3466" y="2421"/>
                </a:lnTo>
                <a:lnTo>
                  <a:pt x="3493" y="2403"/>
                </a:lnTo>
                <a:lnTo>
                  <a:pt x="3519" y="2384"/>
                </a:lnTo>
                <a:lnTo>
                  <a:pt x="3545" y="2365"/>
                </a:lnTo>
                <a:lnTo>
                  <a:pt x="3571" y="2345"/>
                </a:lnTo>
                <a:lnTo>
                  <a:pt x="3596" y="2324"/>
                </a:lnTo>
                <a:lnTo>
                  <a:pt x="3619" y="2303"/>
                </a:lnTo>
                <a:lnTo>
                  <a:pt x="3643" y="2282"/>
                </a:lnTo>
                <a:lnTo>
                  <a:pt x="3667" y="2259"/>
                </a:lnTo>
                <a:lnTo>
                  <a:pt x="3689" y="2237"/>
                </a:lnTo>
                <a:lnTo>
                  <a:pt x="3711" y="2213"/>
                </a:lnTo>
                <a:lnTo>
                  <a:pt x="3733" y="2189"/>
                </a:lnTo>
                <a:lnTo>
                  <a:pt x="3754" y="2165"/>
                </a:lnTo>
                <a:lnTo>
                  <a:pt x="3774" y="2140"/>
                </a:lnTo>
                <a:lnTo>
                  <a:pt x="3795" y="2115"/>
                </a:lnTo>
                <a:lnTo>
                  <a:pt x="3814" y="2089"/>
                </a:lnTo>
                <a:lnTo>
                  <a:pt x="3832" y="2063"/>
                </a:lnTo>
                <a:lnTo>
                  <a:pt x="3850" y="2036"/>
                </a:lnTo>
                <a:lnTo>
                  <a:pt x="3868" y="2010"/>
                </a:lnTo>
                <a:lnTo>
                  <a:pt x="3884" y="1983"/>
                </a:lnTo>
                <a:lnTo>
                  <a:pt x="3900" y="1954"/>
                </a:lnTo>
                <a:lnTo>
                  <a:pt x="3915" y="1925"/>
                </a:lnTo>
                <a:lnTo>
                  <a:pt x="3930" y="1897"/>
                </a:lnTo>
                <a:lnTo>
                  <a:pt x="3944" y="1868"/>
                </a:lnTo>
                <a:lnTo>
                  <a:pt x="3957" y="1839"/>
                </a:lnTo>
                <a:lnTo>
                  <a:pt x="3970" y="1808"/>
                </a:lnTo>
                <a:lnTo>
                  <a:pt x="3981" y="1778"/>
                </a:lnTo>
                <a:lnTo>
                  <a:pt x="3993" y="1748"/>
                </a:lnTo>
                <a:lnTo>
                  <a:pt x="4003" y="1717"/>
                </a:lnTo>
                <a:lnTo>
                  <a:pt x="4012" y="1686"/>
                </a:lnTo>
                <a:lnTo>
                  <a:pt x="4021" y="1654"/>
                </a:lnTo>
                <a:lnTo>
                  <a:pt x="4029" y="1622"/>
                </a:lnTo>
                <a:lnTo>
                  <a:pt x="4036" y="1590"/>
                </a:lnTo>
                <a:lnTo>
                  <a:pt x="4042" y="1557"/>
                </a:lnTo>
                <a:lnTo>
                  <a:pt x="4048" y="1525"/>
                </a:lnTo>
                <a:lnTo>
                  <a:pt x="4052" y="1492"/>
                </a:lnTo>
                <a:lnTo>
                  <a:pt x="4057" y="1459"/>
                </a:lnTo>
                <a:lnTo>
                  <a:pt x="4060" y="1425"/>
                </a:lnTo>
                <a:lnTo>
                  <a:pt x="4062" y="1391"/>
                </a:lnTo>
                <a:lnTo>
                  <a:pt x="4063" y="1357"/>
                </a:lnTo>
                <a:lnTo>
                  <a:pt x="4063" y="1324"/>
                </a:lnTo>
                <a:lnTo>
                  <a:pt x="4063" y="1289"/>
                </a:lnTo>
                <a:lnTo>
                  <a:pt x="4062" y="1255"/>
                </a:lnTo>
                <a:lnTo>
                  <a:pt x="4060" y="1221"/>
                </a:lnTo>
                <a:lnTo>
                  <a:pt x="4057" y="1188"/>
                </a:lnTo>
                <a:lnTo>
                  <a:pt x="4052" y="1155"/>
                </a:lnTo>
                <a:lnTo>
                  <a:pt x="4048" y="1121"/>
                </a:lnTo>
                <a:lnTo>
                  <a:pt x="4042" y="1089"/>
                </a:lnTo>
                <a:lnTo>
                  <a:pt x="4036" y="1057"/>
                </a:lnTo>
                <a:lnTo>
                  <a:pt x="4029" y="1025"/>
                </a:lnTo>
                <a:lnTo>
                  <a:pt x="4021" y="993"/>
                </a:lnTo>
                <a:lnTo>
                  <a:pt x="4012" y="962"/>
                </a:lnTo>
                <a:lnTo>
                  <a:pt x="4003" y="930"/>
                </a:lnTo>
                <a:lnTo>
                  <a:pt x="3993" y="899"/>
                </a:lnTo>
                <a:lnTo>
                  <a:pt x="3981" y="868"/>
                </a:lnTo>
                <a:lnTo>
                  <a:pt x="3970" y="838"/>
                </a:lnTo>
                <a:lnTo>
                  <a:pt x="3957" y="809"/>
                </a:lnTo>
                <a:lnTo>
                  <a:pt x="3944" y="778"/>
                </a:lnTo>
                <a:lnTo>
                  <a:pt x="3930" y="750"/>
                </a:lnTo>
                <a:lnTo>
                  <a:pt x="3915" y="721"/>
                </a:lnTo>
                <a:lnTo>
                  <a:pt x="3900" y="693"/>
                </a:lnTo>
                <a:lnTo>
                  <a:pt x="3884" y="665"/>
                </a:lnTo>
                <a:lnTo>
                  <a:pt x="3868" y="638"/>
                </a:lnTo>
                <a:lnTo>
                  <a:pt x="3850" y="610"/>
                </a:lnTo>
                <a:lnTo>
                  <a:pt x="3832" y="584"/>
                </a:lnTo>
                <a:lnTo>
                  <a:pt x="3814" y="557"/>
                </a:lnTo>
                <a:lnTo>
                  <a:pt x="3795" y="532"/>
                </a:lnTo>
                <a:lnTo>
                  <a:pt x="3774" y="506"/>
                </a:lnTo>
                <a:lnTo>
                  <a:pt x="3754" y="481"/>
                </a:lnTo>
                <a:lnTo>
                  <a:pt x="3733" y="458"/>
                </a:lnTo>
                <a:lnTo>
                  <a:pt x="3711" y="433"/>
                </a:lnTo>
                <a:lnTo>
                  <a:pt x="3689" y="411"/>
                </a:lnTo>
                <a:lnTo>
                  <a:pt x="3667" y="388"/>
                </a:lnTo>
                <a:lnTo>
                  <a:pt x="3643" y="366"/>
                </a:lnTo>
                <a:lnTo>
                  <a:pt x="3619" y="344"/>
                </a:lnTo>
                <a:lnTo>
                  <a:pt x="3596" y="323"/>
                </a:lnTo>
                <a:lnTo>
                  <a:pt x="3571" y="303"/>
                </a:lnTo>
                <a:lnTo>
                  <a:pt x="3545" y="282"/>
                </a:lnTo>
                <a:lnTo>
                  <a:pt x="3519" y="263"/>
                </a:lnTo>
                <a:lnTo>
                  <a:pt x="3493" y="244"/>
                </a:lnTo>
                <a:lnTo>
                  <a:pt x="3466" y="226"/>
                </a:lnTo>
                <a:lnTo>
                  <a:pt x="3439" y="208"/>
                </a:lnTo>
                <a:lnTo>
                  <a:pt x="3411" y="191"/>
                </a:lnTo>
                <a:lnTo>
                  <a:pt x="3383" y="176"/>
                </a:lnTo>
                <a:lnTo>
                  <a:pt x="3355" y="160"/>
                </a:lnTo>
                <a:lnTo>
                  <a:pt x="3326" y="145"/>
                </a:lnTo>
                <a:lnTo>
                  <a:pt x="3297" y="131"/>
                </a:lnTo>
                <a:lnTo>
                  <a:pt x="3266" y="117"/>
                </a:lnTo>
                <a:lnTo>
                  <a:pt x="3236" y="104"/>
                </a:lnTo>
                <a:lnTo>
                  <a:pt x="3205" y="92"/>
                </a:lnTo>
                <a:lnTo>
                  <a:pt x="3175" y="80"/>
                </a:lnTo>
                <a:lnTo>
                  <a:pt x="3144" y="70"/>
                </a:lnTo>
                <a:lnTo>
                  <a:pt x="3112" y="60"/>
                </a:lnTo>
                <a:lnTo>
                  <a:pt x="3079" y="51"/>
                </a:lnTo>
                <a:lnTo>
                  <a:pt x="3047" y="42"/>
                </a:lnTo>
                <a:lnTo>
                  <a:pt x="3014" y="34"/>
                </a:lnTo>
                <a:lnTo>
                  <a:pt x="2982" y="27"/>
                </a:lnTo>
                <a:lnTo>
                  <a:pt x="2949" y="20"/>
                </a:lnTo>
                <a:lnTo>
                  <a:pt x="2915" y="15"/>
                </a:lnTo>
                <a:lnTo>
                  <a:pt x="2882" y="10"/>
                </a:lnTo>
                <a:lnTo>
                  <a:pt x="2847" y="7"/>
                </a:lnTo>
                <a:lnTo>
                  <a:pt x="2813" y="4"/>
                </a:lnTo>
                <a:lnTo>
                  <a:pt x="2778" y="1"/>
                </a:lnTo>
                <a:lnTo>
                  <a:pt x="2743" y="0"/>
                </a:lnTo>
                <a:lnTo>
                  <a:pt x="2708" y="0"/>
                </a:lnTo>
                <a:lnTo>
                  <a:pt x="2673" y="0"/>
                </a:lnTo>
                <a:lnTo>
                  <a:pt x="2639" y="1"/>
                </a:lnTo>
                <a:lnTo>
                  <a:pt x="2605" y="4"/>
                </a:lnTo>
                <a:lnTo>
                  <a:pt x="2570" y="7"/>
                </a:lnTo>
                <a:lnTo>
                  <a:pt x="2536" y="10"/>
                </a:lnTo>
                <a:lnTo>
                  <a:pt x="2503" y="15"/>
                </a:lnTo>
                <a:lnTo>
                  <a:pt x="2469" y="20"/>
                </a:lnTo>
                <a:lnTo>
                  <a:pt x="2436" y="27"/>
                </a:lnTo>
                <a:lnTo>
                  <a:pt x="2402" y="34"/>
                </a:lnTo>
                <a:lnTo>
                  <a:pt x="2370" y="42"/>
                </a:lnTo>
                <a:lnTo>
                  <a:pt x="2338" y="51"/>
                </a:lnTo>
                <a:lnTo>
                  <a:pt x="2306" y="60"/>
                </a:lnTo>
                <a:lnTo>
                  <a:pt x="2274" y="70"/>
                </a:lnTo>
                <a:lnTo>
                  <a:pt x="2243" y="80"/>
                </a:lnTo>
                <a:lnTo>
                  <a:pt x="2212" y="92"/>
                </a:lnTo>
                <a:lnTo>
                  <a:pt x="2181" y="104"/>
                </a:lnTo>
                <a:lnTo>
                  <a:pt x="2152" y="117"/>
                </a:lnTo>
                <a:lnTo>
                  <a:pt x="2121" y="131"/>
                </a:lnTo>
                <a:lnTo>
                  <a:pt x="2092" y="145"/>
                </a:lnTo>
                <a:lnTo>
                  <a:pt x="2063" y="160"/>
                </a:lnTo>
                <a:lnTo>
                  <a:pt x="2035" y="176"/>
                </a:lnTo>
                <a:lnTo>
                  <a:pt x="2007" y="191"/>
                </a:lnTo>
                <a:lnTo>
                  <a:pt x="1979" y="208"/>
                </a:lnTo>
                <a:lnTo>
                  <a:pt x="1952" y="226"/>
                </a:lnTo>
                <a:lnTo>
                  <a:pt x="1925" y="244"/>
                </a:lnTo>
                <a:lnTo>
                  <a:pt x="1899" y="263"/>
                </a:lnTo>
                <a:lnTo>
                  <a:pt x="1873" y="282"/>
                </a:lnTo>
                <a:lnTo>
                  <a:pt x="1847" y="303"/>
                </a:lnTo>
                <a:lnTo>
                  <a:pt x="1822" y="323"/>
                </a:lnTo>
                <a:lnTo>
                  <a:pt x="1797" y="344"/>
                </a:lnTo>
                <a:lnTo>
                  <a:pt x="1774" y="366"/>
                </a:lnTo>
                <a:lnTo>
                  <a:pt x="1751" y="388"/>
                </a:lnTo>
                <a:lnTo>
                  <a:pt x="1728" y="411"/>
                </a:lnTo>
                <a:lnTo>
                  <a:pt x="1706" y="433"/>
                </a:lnTo>
                <a:lnTo>
                  <a:pt x="1685" y="458"/>
                </a:lnTo>
                <a:lnTo>
                  <a:pt x="1664" y="481"/>
                </a:lnTo>
                <a:lnTo>
                  <a:pt x="1643" y="506"/>
                </a:lnTo>
                <a:lnTo>
                  <a:pt x="1623" y="532"/>
                </a:lnTo>
                <a:lnTo>
                  <a:pt x="1604" y="557"/>
                </a:lnTo>
                <a:lnTo>
                  <a:pt x="1586" y="584"/>
                </a:lnTo>
                <a:lnTo>
                  <a:pt x="1568" y="610"/>
                </a:lnTo>
                <a:lnTo>
                  <a:pt x="1550" y="638"/>
                </a:lnTo>
                <a:lnTo>
                  <a:pt x="1533" y="665"/>
                </a:lnTo>
                <a:lnTo>
                  <a:pt x="1517" y="693"/>
                </a:lnTo>
                <a:lnTo>
                  <a:pt x="1503" y="721"/>
                </a:lnTo>
                <a:lnTo>
                  <a:pt x="1488" y="750"/>
                </a:lnTo>
                <a:lnTo>
                  <a:pt x="1474" y="778"/>
                </a:lnTo>
                <a:lnTo>
                  <a:pt x="1461" y="809"/>
                </a:lnTo>
                <a:lnTo>
                  <a:pt x="1448" y="838"/>
                </a:lnTo>
                <a:lnTo>
                  <a:pt x="1436" y="868"/>
                </a:lnTo>
                <a:lnTo>
                  <a:pt x="1425" y="899"/>
                </a:lnTo>
                <a:lnTo>
                  <a:pt x="1415" y="930"/>
                </a:lnTo>
                <a:lnTo>
                  <a:pt x="1406" y="962"/>
                </a:lnTo>
                <a:lnTo>
                  <a:pt x="1397" y="993"/>
                </a:lnTo>
                <a:lnTo>
                  <a:pt x="1389" y="1025"/>
                </a:lnTo>
                <a:lnTo>
                  <a:pt x="1381" y="1057"/>
                </a:lnTo>
                <a:lnTo>
                  <a:pt x="1376" y="1089"/>
                </a:lnTo>
                <a:lnTo>
                  <a:pt x="1370" y="1121"/>
                </a:lnTo>
                <a:lnTo>
                  <a:pt x="1366" y="1155"/>
                </a:lnTo>
                <a:lnTo>
                  <a:pt x="1361" y="1188"/>
                </a:lnTo>
                <a:lnTo>
                  <a:pt x="1358" y="1221"/>
                </a:lnTo>
                <a:lnTo>
                  <a:pt x="1355" y="1255"/>
                </a:lnTo>
                <a:lnTo>
                  <a:pt x="1354" y="1289"/>
                </a:lnTo>
                <a:lnTo>
                  <a:pt x="1354" y="1324"/>
                </a:lnTo>
                <a:lnTo>
                  <a:pt x="1354" y="1357"/>
                </a:lnTo>
                <a:lnTo>
                  <a:pt x="1355" y="1391"/>
                </a:lnTo>
                <a:lnTo>
                  <a:pt x="1358" y="1425"/>
                </a:lnTo>
                <a:lnTo>
                  <a:pt x="1361" y="1459"/>
                </a:lnTo>
                <a:lnTo>
                  <a:pt x="1366" y="1492"/>
                </a:lnTo>
                <a:lnTo>
                  <a:pt x="1370" y="1525"/>
                </a:lnTo>
                <a:lnTo>
                  <a:pt x="1376" y="1557"/>
                </a:lnTo>
                <a:lnTo>
                  <a:pt x="1381" y="1590"/>
                </a:lnTo>
                <a:lnTo>
                  <a:pt x="1389" y="1622"/>
                </a:lnTo>
                <a:lnTo>
                  <a:pt x="1397" y="1654"/>
                </a:lnTo>
                <a:lnTo>
                  <a:pt x="1406" y="1686"/>
                </a:lnTo>
                <a:lnTo>
                  <a:pt x="1415" y="1717"/>
                </a:lnTo>
                <a:lnTo>
                  <a:pt x="1425" y="1748"/>
                </a:lnTo>
                <a:lnTo>
                  <a:pt x="1436" y="1778"/>
                </a:lnTo>
                <a:lnTo>
                  <a:pt x="1448" y="1808"/>
                </a:lnTo>
                <a:lnTo>
                  <a:pt x="1461" y="1839"/>
                </a:lnTo>
                <a:lnTo>
                  <a:pt x="1474" y="1868"/>
                </a:lnTo>
                <a:lnTo>
                  <a:pt x="1488" y="1897"/>
                </a:lnTo>
                <a:lnTo>
                  <a:pt x="1503" y="1925"/>
                </a:lnTo>
                <a:lnTo>
                  <a:pt x="1517" y="1954"/>
                </a:lnTo>
                <a:lnTo>
                  <a:pt x="1533" y="1983"/>
                </a:lnTo>
                <a:lnTo>
                  <a:pt x="1550" y="2010"/>
                </a:lnTo>
                <a:lnTo>
                  <a:pt x="1568" y="2036"/>
                </a:lnTo>
                <a:lnTo>
                  <a:pt x="1586" y="2063"/>
                </a:lnTo>
                <a:lnTo>
                  <a:pt x="1604" y="2089"/>
                </a:lnTo>
                <a:lnTo>
                  <a:pt x="1623" y="2115"/>
                </a:lnTo>
                <a:lnTo>
                  <a:pt x="1643" y="2140"/>
                </a:lnTo>
                <a:lnTo>
                  <a:pt x="1664" y="2165"/>
                </a:lnTo>
                <a:lnTo>
                  <a:pt x="1685" y="2189"/>
                </a:lnTo>
                <a:lnTo>
                  <a:pt x="1706" y="2213"/>
                </a:lnTo>
                <a:lnTo>
                  <a:pt x="1728" y="2237"/>
                </a:lnTo>
                <a:lnTo>
                  <a:pt x="1751" y="2259"/>
                </a:lnTo>
                <a:lnTo>
                  <a:pt x="1774" y="2282"/>
                </a:lnTo>
                <a:lnTo>
                  <a:pt x="1797" y="2303"/>
                </a:lnTo>
                <a:lnTo>
                  <a:pt x="1822" y="2324"/>
                </a:lnTo>
                <a:lnTo>
                  <a:pt x="1847" y="2345"/>
                </a:lnTo>
                <a:lnTo>
                  <a:pt x="1873" y="2365"/>
                </a:lnTo>
                <a:lnTo>
                  <a:pt x="1899" y="2384"/>
                </a:lnTo>
                <a:lnTo>
                  <a:pt x="1925" y="2403"/>
                </a:lnTo>
                <a:lnTo>
                  <a:pt x="1952" y="2421"/>
                </a:lnTo>
                <a:lnTo>
                  <a:pt x="1979" y="2438"/>
                </a:lnTo>
                <a:lnTo>
                  <a:pt x="2007" y="2455"/>
                </a:lnTo>
                <a:lnTo>
                  <a:pt x="2035" y="2472"/>
                </a:lnTo>
                <a:lnTo>
                  <a:pt x="2063" y="2487"/>
                </a:lnTo>
                <a:lnTo>
                  <a:pt x="2092" y="2502"/>
                </a:lnTo>
                <a:lnTo>
                  <a:pt x="2121" y="2517"/>
                </a:lnTo>
                <a:lnTo>
                  <a:pt x="2152" y="2530"/>
                </a:lnTo>
                <a:lnTo>
                  <a:pt x="2181" y="2542"/>
                </a:lnTo>
                <a:lnTo>
                  <a:pt x="2212" y="2555"/>
                </a:lnTo>
                <a:lnTo>
                  <a:pt x="2243" y="2566"/>
                </a:lnTo>
                <a:lnTo>
                  <a:pt x="2274" y="2577"/>
                </a:lnTo>
                <a:lnTo>
                  <a:pt x="2306" y="2587"/>
                </a:lnTo>
                <a:lnTo>
                  <a:pt x="2338" y="2596"/>
                </a:lnTo>
                <a:lnTo>
                  <a:pt x="2370" y="2605"/>
                </a:lnTo>
                <a:lnTo>
                  <a:pt x="2402" y="2613"/>
                </a:lnTo>
                <a:lnTo>
                  <a:pt x="2436" y="2620"/>
                </a:lnTo>
                <a:lnTo>
                  <a:pt x="2469" y="2626"/>
                </a:lnTo>
                <a:lnTo>
                  <a:pt x="2503" y="2631"/>
                </a:lnTo>
                <a:lnTo>
                  <a:pt x="2536" y="2636"/>
                </a:lnTo>
                <a:lnTo>
                  <a:pt x="2570" y="2640"/>
                </a:lnTo>
                <a:lnTo>
                  <a:pt x="2605" y="2643"/>
                </a:lnTo>
                <a:lnTo>
                  <a:pt x="2639" y="2645"/>
                </a:lnTo>
                <a:lnTo>
                  <a:pt x="2673" y="2646"/>
                </a:lnTo>
                <a:lnTo>
                  <a:pt x="2708" y="2647"/>
                </a:lnTo>
                <a:close/>
              </a:path>
            </a:pathLst>
          </a:cu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37" name="照相机"/>
          <p:cNvSpPr/>
          <p:nvPr/>
        </p:nvSpPr>
        <p:spPr>
          <a:xfrm>
            <a:off x="3832225" y="2360295"/>
            <a:ext cx="494030" cy="436245"/>
          </a:xfrm>
          <a:custGeom>
            <a:avLst/>
            <a:gdLst/>
            <a:ahLst/>
            <a:cxnLst/>
            <a:rect l="l" t="t" r="r" b="b"/>
            <a:pathLst>
              <a:path w="3438144" h="2732506">
                <a:moveTo>
                  <a:pt x="1719072" y="1227183"/>
                </a:moveTo>
                <a:cubicBezTo>
                  <a:pt x="1961590" y="1227183"/>
                  <a:pt x="2158189" y="1423782"/>
                  <a:pt x="2158189" y="1666300"/>
                </a:cubicBezTo>
                <a:cubicBezTo>
                  <a:pt x="2158189" y="1908818"/>
                  <a:pt x="1961590" y="2105417"/>
                  <a:pt x="1719072" y="2105417"/>
                </a:cubicBezTo>
                <a:cubicBezTo>
                  <a:pt x="1476554" y="2105417"/>
                  <a:pt x="1279955" y="1908818"/>
                  <a:pt x="1279955" y="1666300"/>
                </a:cubicBezTo>
                <a:cubicBezTo>
                  <a:pt x="1279955" y="1423782"/>
                  <a:pt x="1476554" y="1227183"/>
                  <a:pt x="1719072" y="1227183"/>
                </a:cubicBezTo>
                <a:close/>
                <a:moveTo>
                  <a:pt x="1719072" y="997872"/>
                </a:moveTo>
                <a:cubicBezTo>
                  <a:pt x="1349909" y="997872"/>
                  <a:pt x="1050644" y="1297137"/>
                  <a:pt x="1050644" y="1666300"/>
                </a:cubicBezTo>
                <a:cubicBezTo>
                  <a:pt x="1050644" y="2035463"/>
                  <a:pt x="1349909" y="2334728"/>
                  <a:pt x="1719072" y="2334728"/>
                </a:cubicBezTo>
                <a:cubicBezTo>
                  <a:pt x="2088235" y="2334728"/>
                  <a:pt x="2387500" y="2035463"/>
                  <a:pt x="2387500" y="1666300"/>
                </a:cubicBezTo>
                <a:cubicBezTo>
                  <a:pt x="2387500" y="1297137"/>
                  <a:pt x="2088235" y="997872"/>
                  <a:pt x="1719072" y="997872"/>
                </a:cubicBezTo>
                <a:close/>
                <a:moveTo>
                  <a:pt x="575044" y="803862"/>
                </a:moveTo>
                <a:cubicBezTo>
                  <a:pt x="495506" y="803862"/>
                  <a:pt x="431028" y="868340"/>
                  <a:pt x="431028" y="947878"/>
                </a:cubicBezTo>
                <a:cubicBezTo>
                  <a:pt x="431028" y="1027416"/>
                  <a:pt x="495506" y="1091894"/>
                  <a:pt x="575044" y="1091894"/>
                </a:cubicBezTo>
                <a:cubicBezTo>
                  <a:pt x="654582" y="1091894"/>
                  <a:pt x="719060" y="1027416"/>
                  <a:pt x="719060" y="947878"/>
                </a:cubicBezTo>
                <a:cubicBezTo>
                  <a:pt x="719060" y="868340"/>
                  <a:pt x="654582" y="803862"/>
                  <a:pt x="575044" y="803862"/>
                </a:cubicBezTo>
                <a:close/>
                <a:moveTo>
                  <a:pt x="1365940" y="0"/>
                </a:moveTo>
                <a:lnTo>
                  <a:pt x="1998164" y="0"/>
                </a:lnTo>
                <a:cubicBezTo>
                  <a:pt x="2213188" y="0"/>
                  <a:pt x="2387500" y="174312"/>
                  <a:pt x="2387500" y="389336"/>
                </a:cubicBezTo>
                <a:lnTo>
                  <a:pt x="2384456" y="419529"/>
                </a:lnTo>
                <a:lnTo>
                  <a:pt x="3040081" y="419529"/>
                </a:lnTo>
                <a:cubicBezTo>
                  <a:pt x="3259925" y="419529"/>
                  <a:pt x="3438144" y="597748"/>
                  <a:pt x="3438144" y="817592"/>
                </a:cubicBezTo>
                <a:lnTo>
                  <a:pt x="3438144" y="2334443"/>
                </a:lnTo>
                <a:cubicBezTo>
                  <a:pt x="3438144" y="2554287"/>
                  <a:pt x="3259925" y="2732506"/>
                  <a:pt x="3040081" y="2732506"/>
                </a:cubicBezTo>
                <a:lnTo>
                  <a:pt x="398063" y="2732506"/>
                </a:lnTo>
                <a:cubicBezTo>
                  <a:pt x="178219" y="2732506"/>
                  <a:pt x="0" y="2554287"/>
                  <a:pt x="0" y="2334443"/>
                </a:cubicBezTo>
                <a:lnTo>
                  <a:pt x="0" y="817592"/>
                </a:lnTo>
                <a:cubicBezTo>
                  <a:pt x="0" y="597748"/>
                  <a:pt x="178219" y="419529"/>
                  <a:pt x="398063" y="419529"/>
                </a:cubicBezTo>
                <a:lnTo>
                  <a:pt x="979648" y="419529"/>
                </a:lnTo>
                <a:cubicBezTo>
                  <a:pt x="976997" y="409663"/>
                  <a:pt x="976604" y="399545"/>
                  <a:pt x="976604" y="389336"/>
                </a:cubicBezTo>
                <a:cubicBezTo>
                  <a:pt x="976604" y="174312"/>
                  <a:pt x="1150916" y="0"/>
                  <a:pt x="136594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745865" y="1812925"/>
            <a:ext cx="907415" cy="1073785"/>
            <a:chOff x="2928" y="4662"/>
            <a:chExt cx="1429" cy="1691"/>
          </a:xfrm>
        </p:grpSpPr>
        <p:cxnSp>
          <p:nvCxnSpPr>
            <p:cNvPr id="3" name="直接箭头连接符 2"/>
            <p:cNvCxnSpPr/>
            <p:nvPr/>
          </p:nvCxnSpPr>
          <p:spPr>
            <a:xfrm flipH="1">
              <a:off x="2928" y="5965"/>
              <a:ext cx="521" cy="388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" name="直接箭头连接符 3"/>
            <p:cNvCxnSpPr/>
            <p:nvPr/>
          </p:nvCxnSpPr>
          <p:spPr>
            <a:xfrm flipH="1" flipV="1">
              <a:off x="3449" y="4662"/>
              <a:ext cx="8" cy="13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直接箭头连接符 4"/>
            <p:cNvCxnSpPr/>
            <p:nvPr/>
          </p:nvCxnSpPr>
          <p:spPr>
            <a:xfrm flipV="1">
              <a:off x="3457" y="5965"/>
              <a:ext cx="900" cy="6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" name="组合 6"/>
          <p:cNvGrpSpPr/>
          <p:nvPr/>
        </p:nvGrpSpPr>
        <p:grpSpPr>
          <a:xfrm>
            <a:off x="6431915" y="1816735"/>
            <a:ext cx="907415" cy="1073785"/>
            <a:chOff x="2928" y="4662"/>
            <a:chExt cx="1429" cy="1691"/>
          </a:xfrm>
        </p:grpSpPr>
        <p:cxnSp>
          <p:nvCxnSpPr>
            <p:cNvPr id="8" name="直接箭头连接符 7"/>
            <p:cNvCxnSpPr/>
            <p:nvPr/>
          </p:nvCxnSpPr>
          <p:spPr>
            <a:xfrm flipH="1">
              <a:off x="2928" y="5965"/>
              <a:ext cx="521" cy="388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9" name="直接箭头连接符 8"/>
            <p:cNvCxnSpPr/>
            <p:nvPr/>
          </p:nvCxnSpPr>
          <p:spPr>
            <a:xfrm flipH="1" flipV="1">
              <a:off x="3449" y="4662"/>
              <a:ext cx="8" cy="13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直接箭头连接符 9"/>
            <p:cNvCxnSpPr/>
            <p:nvPr/>
          </p:nvCxnSpPr>
          <p:spPr>
            <a:xfrm flipV="1">
              <a:off x="3457" y="5965"/>
              <a:ext cx="900" cy="6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11" name="组合 10"/>
          <p:cNvGrpSpPr/>
          <p:nvPr/>
        </p:nvGrpSpPr>
        <p:grpSpPr>
          <a:xfrm>
            <a:off x="1365250" y="1812925"/>
            <a:ext cx="335915" cy="1073785"/>
            <a:chOff x="2928" y="4662"/>
            <a:chExt cx="529" cy="1691"/>
          </a:xfrm>
        </p:grpSpPr>
        <p:cxnSp>
          <p:nvCxnSpPr>
            <p:cNvPr id="12" name="直接箭头连接符 11"/>
            <p:cNvCxnSpPr/>
            <p:nvPr/>
          </p:nvCxnSpPr>
          <p:spPr>
            <a:xfrm flipH="1">
              <a:off x="2928" y="5965"/>
              <a:ext cx="521" cy="388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箭头连接符 12"/>
            <p:cNvCxnSpPr/>
            <p:nvPr/>
          </p:nvCxnSpPr>
          <p:spPr>
            <a:xfrm flipH="1" flipV="1">
              <a:off x="3449" y="4662"/>
              <a:ext cx="8" cy="1303"/>
            </a:xfrm>
            <a:prstGeom prst="straightConnector1">
              <a:avLst/>
            </a:prstGeom>
            <a:ln>
              <a:tailEnd type="arrow" w="med" len="med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50" name=" 2050"/>
          <p:cNvSpPr/>
          <p:nvPr/>
        </p:nvSpPr>
        <p:spPr bwMode="auto">
          <a:xfrm>
            <a:off x="7388860" y="1975485"/>
            <a:ext cx="436245" cy="659130"/>
          </a:xfrm>
          <a:custGeom>
            <a:avLst/>
            <a:gdLst>
              <a:gd name="T0" fmla="*/ 646796 w 5367"/>
              <a:gd name="T1" fmla="*/ 843536 h 6897"/>
              <a:gd name="T2" fmla="*/ 520861 w 5367"/>
              <a:gd name="T3" fmla="*/ 880824 h 6897"/>
              <a:gd name="T4" fmla="*/ 403764 w 5367"/>
              <a:gd name="T5" fmla="*/ 946285 h 6897"/>
              <a:gd name="T6" fmla="*/ 297714 w 5367"/>
              <a:gd name="T7" fmla="*/ 1036605 h 6897"/>
              <a:gd name="T8" fmla="*/ 204644 w 5367"/>
              <a:gd name="T9" fmla="*/ 1149850 h 6897"/>
              <a:gd name="T10" fmla="*/ 126487 w 5367"/>
              <a:gd name="T11" fmla="*/ 1282429 h 6897"/>
              <a:gd name="T12" fmla="*/ 65729 w 5367"/>
              <a:gd name="T13" fmla="*/ 1432134 h 6897"/>
              <a:gd name="T14" fmla="*/ 23475 w 5367"/>
              <a:gd name="T15" fmla="*/ 1595648 h 6897"/>
              <a:gd name="T16" fmla="*/ 2209 w 5367"/>
              <a:gd name="T17" fmla="*/ 1771316 h 6897"/>
              <a:gd name="T18" fmla="*/ 1481389 w 5367"/>
              <a:gd name="T19" fmla="*/ 1905000 h 6897"/>
              <a:gd name="T20" fmla="*/ 1480009 w 5367"/>
              <a:gd name="T21" fmla="*/ 1771316 h 6897"/>
              <a:gd name="T22" fmla="*/ 1459020 w 5367"/>
              <a:gd name="T23" fmla="*/ 1595648 h 6897"/>
              <a:gd name="T24" fmla="*/ 1417041 w 5367"/>
              <a:gd name="T25" fmla="*/ 1432134 h 6897"/>
              <a:gd name="T26" fmla="*/ 1355731 w 5367"/>
              <a:gd name="T27" fmla="*/ 1282429 h 6897"/>
              <a:gd name="T28" fmla="*/ 1277850 w 5367"/>
              <a:gd name="T29" fmla="*/ 1149850 h 6897"/>
              <a:gd name="T30" fmla="*/ 1184780 w 5367"/>
              <a:gd name="T31" fmla="*/ 1036605 h 6897"/>
              <a:gd name="T32" fmla="*/ 1078730 w 5367"/>
              <a:gd name="T33" fmla="*/ 946285 h 6897"/>
              <a:gd name="T34" fmla="*/ 961633 w 5367"/>
              <a:gd name="T35" fmla="*/ 880824 h 6897"/>
              <a:gd name="T36" fmla="*/ 835422 w 5367"/>
              <a:gd name="T37" fmla="*/ 843536 h 6897"/>
              <a:gd name="T38" fmla="*/ 747875 w 5367"/>
              <a:gd name="T39" fmla="*/ 731120 h 6897"/>
              <a:gd name="T40" fmla="*/ 805043 w 5367"/>
              <a:gd name="T41" fmla="*/ 726701 h 6897"/>
              <a:gd name="T42" fmla="*/ 868286 w 5367"/>
              <a:gd name="T43" fmla="*/ 711786 h 6897"/>
              <a:gd name="T44" fmla="*/ 926559 w 5367"/>
              <a:gd name="T45" fmla="*/ 686927 h 6897"/>
              <a:gd name="T46" fmla="*/ 979032 w 5367"/>
              <a:gd name="T47" fmla="*/ 653230 h 6897"/>
              <a:gd name="T48" fmla="*/ 1024876 w 5367"/>
              <a:gd name="T49" fmla="*/ 611246 h 6897"/>
              <a:gd name="T50" fmla="*/ 1063264 w 5367"/>
              <a:gd name="T51" fmla="*/ 562358 h 6897"/>
              <a:gd name="T52" fmla="*/ 1092815 w 5367"/>
              <a:gd name="T53" fmla="*/ 507945 h 6897"/>
              <a:gd name="T54" fmla="*/ 1112699 w 5367"/>
              <a:gd name="T55" fmla="*/ 448008 h 6897"/>
              <a:gd name="T56" fmla="*/ 1121813 w 5367"/>
              <a:gd name="T57" fmla="*/ 384204 h 6897"/>
              <a:gd name="T58" fmla="*/ 1120432 w 5367"/>
              <a:gd name="T59" fmla="*/ 328134 h 6897"/>
              <a:gd name="T60" fmla="*/ 1108004 w 5367"/>
              <a:gd name="T61" fmla="*/ 265711 h 6897"/>
              <a:gd name="T62" fmla="*/ 1085358 w 5367"/>
              <a:gd name="T63" fmla="*/ 207155 h 6897"/>
              <a:gd name="T64" fmla="*/ 1053322 w 5367"/>
              <a:gd name="T65" fmla="*/ 153847 h 6897"/>
              <a:gd name="T66" fmla="*/ 1012725 w 5367"/>
              <a:gd name="T67" fmla="*/ 107168 h 6897"/>
              <a:gd name="T68" fmla="*/ 964671 w 5367"/>
              <a:gd name="T69" fmla="*/ 67395 h 6897"/>
              <a:gd name="T70" fmla="*/ 910541 w 5367"/>
              <a:gd name="T71" fmla="*/ 36183 h 6897"/>
              <a:gd name="T72" fmla="*/ 850335 w 5367"/>
              <a:gd name="T73" fmla="*/ 14087 h 6897"/>
              <a:gd name="T74" fmla="*/ 786263 w 5367"/>
              <a:gd name="T75" fmla="*/ 1933 h 6897"/>
              <a:gd name="T76" fmla="*/ 728819 w 5367"/>
              <a:gd name="T77" fmla="*/ 276 h 6897"/>
              <a:gd name="T78" fmla="*/ 663366 w 5367"/>
              <a:gd name="T79" fmla="*/ 9391 h 6897"/>
              <a:gd name="T80" fmla="*/ 602332 w 5367"/>
              <a:gd name="T81" fmla="*/ 28726 h 6897"/>
              <a:gd name="T82" fmla="*/ 546545 w 5367"/>
              <a:gd name="T83" fmla="*/ 57451 h 6897"/>
              <a:gd name="T84" fmla="*/ 496282 w 5367"/>
              <a:gd name="T85" fmla="*/ 95015 h 6897"/>
              <a:gd name="T86" fmla="*/ 453751 w 5367"/>
              <a:gd name="T87" fmla="*/ 139761 h 6897"/>
              <a:gd name="T88" fmla="*/ 418954 w 5367"/>
              <a:gd name="T89" fmla="*/ 191411 h 6897"/>
              <a:gd name="T90" fmla="*/ 393546 w 5367"/>
              <a:gd name="T91" fmla="*/ 248310 h 6897"/>
              <a:gd name="T92" fmla="*/ 378356 w 5367"/>
              <a:gd name="T93" fmla="*/ 309628 h 6897"/>
              <a:gd name="T94" fmla="*/ 373938 w 5367"/>
              <a:gd name="T95" fmla="*/ 365698 h 6897"/>
              <a:gd name="T96" fmla="*/ 380013 w 5367"/>
              <a:gd name="T97" fmla="*/ 430054 h 6897"/>
              <a:gd name="T98" fmla="*/ 396584 w 5367"/>
              <a:gd name="T99" fmla="*/ 491096 h 6897"/>
              <a:gd name="T100" fmla="*/ 423372 w 5367"/>
              <a:gd name="T101" fmla="*/ 547719 h 6897"/>
              <a:gd name="T102" fmla="*/ 459551 w 5367"/>
              <a:gd name="T103" fmla="*/ 597988 h 6897"/>
              <a:gd name="T104" fmla="*/ 503186 w 5367"/>
              <a:gd name="T105" fmla="*/ 641905 h 6897"/>
              <a:gd name="T106" fmla="*/ 554278 w 5367"/>
              <a:gd name="T107" fmla="*/ 678088 h 6897"/>
              <a:gd name="T108" fmla="*/ 610894 w 5367"/>
              <a:gd name="T109" fmla="*/ 705709 h 6897"/>
              <a:gd name="T110" fmla="*/ 672756 w 5367"/>
              <a:gd name="T111" fmla="*/ 723662 h 6897"/>
              <a:gd name="T112" fmla="*/ 738209 w 5367"/>
              <a:gd name="T113" fmla="*/ 730844 h 6897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5367" h="6897">
                <a:moveTo>
                  <a:pt x="2684" y="3025"/>
                </a:moveTo>
                <a:lnTo>
                  <a:pt x="2684" y="3025"/>
                </a:lnTo>
                <a:lnTo>
                  <a:pt x="2615" y="3026"/>
                </a:lnTo>
                <a:lnTo>
                  <a:pt x="2545" y="3029"/>
                </a:lnTo>
                <a:lnTo>
                  <a:pt x="2478" y="3035"/>
                </a:lnTo>
                <a:lnTo>
                  <a:pt x="2409" y="3043"/>
                </a:lnTo>
                <a:lnTo>
                  <a:pt x="2342" y="3054"/>
                </a:lnTo>
                <a:lnTo>
                  <a:pt x="2275" y="3066"/>
                </a:lnTo>
                <a:lnTo>
                  <a:pt x="2209" y="3081"/>
                </a:lnTo>
                <a:lnTo>
                  <a:pt x="2143" y="3099"/>
                </a:lnTo>
                <a:lnTo>
                  <a:pt x="2077" y="3118"/>
                </a:lnTo>
                <a:lnTo>
                  <a:pt x="2013" y="3140"/>
                </a:lnTo>
                <a:lnTo>
                  <a:pt x="1949" y="3163"/>
                </a:lnTo>
                <a:lnTo>
                  <a:pt x="1886" y="3189"/>
                </a:lnTo>
                <a:lnTo>
                  <a:pt x="1823" y="3217"/>
                </a:lnTo>
                <a:lnTo>
                  <a:pt x="1761" y="3247"/>
                </a:lnTo>
                <a:lnTo>
                  <a:pt x="1700" y="3279"/>
                </a:lnTo>
                <a:lnTo>
                  <a:pt x="1639" y="3313"/>
                </a:lnTo>
                <a:lnTo>
                  <a:pt x="1579" y="3349"/>
                </a:lnTo>
                <a:lnTo>
                  <a:pt x="1521" y="3386"/>
                </a:lnTo>
                <a:lnTo>
                  <a:pt x="1462" y="3426"/>
                </a:lnTo>
                <a:lnTo>
                  <a:pt x="1405" y="3468"/>
                </a:lnTo>
                <a:lnTo>
                  <a:pt x="1348" y="3511"/>
                </a:lnTo>
                <a:lnTo>
                  <a:pt x="1293" y="3556"/>
                </a:lnTo>
                <a:lnTo>
                  <a:pt x="1237" y="3603"/>
                </a:lnTo>
                <a:lnTo>
                  <a:pt x="1183" y="3651"/>
                </a:lnTo>
                <a:lnTo>
                  <a:pt x="1131" y="3702"/>
                </a:lnTo>
                <a:lnTo>
                  <a:pt x="1078" y="3753"/>
                </a:lnTo>
                <a:lnTo>
                  <a:pt x="1027" y="3807"/>
                </a:lnTo>
                <a:lnTo>
                  <a:pt x="976" y="3863"/>
                </a:lnTo>
                <a:lnTo>
                  <a:pt x="927" y="3920"/>
                </a:lnTo>
                <a:lnTo>
                  <a:pt x="880" y="3978"/>
                </a:lnTo>
                <a:lnTo>
                  <a:pt x="833" y="4038"/>
                </a:lnTo>
                <a:lnTo>
                  <a:pt x="786" y="4100"/>
                </a:lnTo>
                <a:lnTo>
                  <a:pt x="741" y="4163"/>
                </a:lnTo>
                <a:lnTo>
                  <a:pt x="698" y="4227"/>
                </a:lnTo>
                <a:lnTo>
                  <a:pt x="655" y="4293"/>
                </a:lnTo>
                <a:lnTo>
                  <a:pt x="613" y="4361"/>
                </a:lnTo>
                <a:lnTo>
                  <a:pt x="573" y="4429"/>
                </a:lnTo>
                <a:lnTo>
                  <a:pt x="533" y="4499"/>
                </a:lnTo>
                <a:lnTo>
                  <a:pt x="495" y="4570"/>
                </a:lnTo>
                <a:lnTo>
                  <a:pt x="458" y="4643"/>
                </a:lnTo>
                <a:lnTo>
                  <a:pt x="423" y="4717"/>
                </a:lnTo>
                <a:lnTo>
                  <a:pt x="388" y="4791"/>
                </a:lnTo>
                <a:lnTo>
                  <a:pt x="356" y="4868"/>
                </a:lnTo>
                <a:lnTo>
                  <a:pt x="324" y="4945"/>
                </a:lnTo>
                <a:lnTo>
                  <a:pt x="294" y="5024"/>
                </a:lnTo>
                <a:lnTo>
                  <a:pt x="265" y="5104"/>
                </a:lnTo>
                <a:lnTo>
                  <a:pt x="238" y="5185"/>
                </a:lnTo>
                <a:lnTo>
                  <a:pt x="211" y="5266"/>
                </a:lnTo>
                <a:lnTo>
                  <a:pt x="186" y="5349"/>
                </a:lnTo>
                <a:lnTo>
                  <a:pt x="163" y="5433"/>
                </a:lnTo>
                <a:lnTo>
                  <a:pt x="141" y="5518"/>
                </a:lnTo>
                <a:lnTo>
                  <a:pt x="121" y="5603"/>
                </a:lnTo>
                <a:lnTo>
                  <a:pt x="102" y="5690"/>
                </a:lnTo>
                <a:lnTo>
                  <a:pt x="85" y="5777"/>
                </a:lnTo>
                <a:lnTo>
                  <a:pt x="69" y="5866"/>
                </a:lnTo>
                <a:lnTo>
                  <a:pt x="54" y="5955"/>
                </a:lnTo>
                <a:lnTo>
                  <a:pt x="42" y="6045"/>
                </a:lnTo>
                <a:lnTo>
                  <a:pt x="31" y="6136"/>
                </a:lnTo>
                <a:lnTo>
                  <a:pt x="22" y="6227"/>
                </a:lnTo>
                <a:lnTo>
                  <a:pt x="14" y="6319"/>
                </a:lnTo>
                <a:lnTo>
                  <a:pt x="8" y="6413"/>
                </a:lnTo>
                <a:lnTo>
                  <a:pt x="4" y="6506"/>
                </a:lnTo>
                <a:lnTo>
                  <a:pt x="1" y="6600"/>
                </a:lnTo>
                <a:lnTo>
                  <a:pt x="0" y="6695"/>
                </a:lnTo>
                <a:lnTo>
                  <a:pt x="1" y="6796"/>
                </a:lnTo>
                <a:lnTo>
                  <a:pt x="5" y="6897"/>
                </a:lnTo>
                <a:lnTo>
                  <a:pt x="5364" y="6897"/>
                </a:lnTo>
                <a:lnTo>
                  <a:pt x="5366" y="6796"/>
                </a:lnTo>
                <a:lnTo>
                  <a:pt x="5367" y="6695"/>
                </a:lnTo>
                <a:lnTo>
                  <a:pt x="5367" y="6600"/>
                </a:lnTo>
                <a:lnTo>
                  <a:pt x="5364" y="6506"/>
                </a:lnTo>
                <a:lnTo>
                  <a:pt x="5359" y="6413"/>
                </a:lnTo>
                <a:lnTo>
                  <a:pt x="5353" y="6319"/>
                </a:lnTo>
                <a:lnTo>
                  <a:pt x="5346" y="6227"/>
                </a:lnTo>
                <a:lnTo>
                  <a:pt x="5337" y="6136"/>
                </a:lnTo>
                <a:lnTo>
                  <a:pt x="5325" y="6045"/>
                </a:lnTo>
                <a:lnTo>
                  <a:pt x="5313" y="5955"/>
                </a:lnTo>
                <a:lnTo>
                  <a:pt x="5298" y="5866"/>
                </a:lnTo>
                <a:lnTo>
                  <a:pt x="5283" y="5777"/>
                </a:lnTo>
                <a:lnTo>
                  <a:pt x="5266" y="5690"/>
                </a:lnTo>
                <a:lnTo>
                  <a:pt x="5247" y="5603"/>
                </a:lnTo>
                <a:lnTo>
                  <a:pt x="5226" y="5518"/>
                </a:lnTo>
                <a:lnTo>
                  <a:pt x="5205" y="5433"/>
                </a:lnTo>
                <a:lnTo>
                  <a:pt x="5181" y="5349"/>
                </a:lnTo>
                <a:lnTo>
                  <a:pt x="5157" y="5266"/>
                </a:lnTo>
                <a:lnTo>
                  <a:pt x="5131" y="5185"/>
                </a:lnTo>
                <a:lnTo>
                  <a:pt x="5103" y="5104"/>
                </a:lnTo>
                <a:lnTo>
                  <a:pt x="5073" y="5024"/>
                </a:lnTo>
                <a:lnTo>
                  <a:pt x="5043" y="4945"/>
                </a:lnTo>
                <a:lnTo>
                  <a:pt x="5012" y="4868"/>
                </a:lnTo>
                <a:lnTo>
                  <a:pt x="4979" y="4791"/>
                </a:lnTo>
                <a:lnTo>
                  <a:pt x="4945" y="4717"/>
                </a:lnTo>
                <a:lnTo>
                  <a:pt x="4909" y="4643"/>
                </a:lnTo>
                <a:lnTo>
                  <a:pt x="4872" y="4570"/>
                </a:lnTo>
                <a:lnTo>
                  <a:pt x="4834" y="4499"/>
                </a:lnTo>
                <a:lnTo>
                  <a:pt x="4796" y="4429"/>
                </a:lnTo>
                <a:lnTo>
                  <a:pt x="4755" y="4361"/>
                </a:lnTo>
                <a:lnTo>
                  <a:pt x="4713" y="4293"/>
                </a:lnTo>
                <a:lnTo>
                  <a:pt x="4671" y="4227"/>
                </a:lnTo>
                <a:lnTo>
                  <a:pt x="4627" y="4163"/>
                </a:lnTo>
                <a:lnTo>
                  <a:pt x="4582" y="4100"/>
                </a:lnTo>
                <a:lnTo>
                  <a:pt x="4536" y="4038"/>
                </a:lnTo>
                <a:lnTo>
                  <a:pt x="4489" y="3978"/>
                </a:lnTo>
                <a:lnTo>
                  <a:pt x="4440" y="3920"/>
                </a:lnTo>
                <a:lnTo>
                  <a:pt x="4391" y="3863"/>
                </a:lnTo>
                <a:lnTo>
                  <a:pt x="4340" y="3807"/>
                </a:lnTo>
                <a:lnTo>
                  <a:pt x="4290" y="3753"/>
                </a:lnTo>
                <a:lnTo>
                  <a:pt x="4238" y="3702"/>
                </a:lnTo>
                <a:lnTo>
                  <a:pt x="4184" y="3651"/>
                </a:lnTo>
                <a:lnTo>
                  <a:pt x="4130" y="3603"/>
                </a:lnTo>
                <a:lnTo>
                  <a:pt x="4076" y="3556"/>
                </a:lnTo>
                <a:lnTo>
                  <a:pt x="4020" y="3511"/>
                </a:lnTo>
                <a:lnTo>
                  <a:pt x="3963" y="3468"/>
                </a:lnTo>
                <a:lnTo>
                  <a:pt x="3906" y="3426"/>
                </a:lnTo>
                <a:lnTo>
                  <a:pt x="3848" y="3386"/>
                </a:lnTo>
                <a:lnTo>
                  <a:pt x="3788" y="3349"/>
                </a:lnTo>
                <a:lnTo>
                  <a:pt x="3728" y="3313"/>
                </a:lnTo>
                <a:lnTo>
                  <a:pt x="3668" y="3279"/>
                </a:lnTo>
                <a:lnTo>
                  <a:pt x="3607" y="3247"/>
                </a:lnTo>
                <a:lnTo>
                  <a:pt x="3545" y="3217"/>
                </a:lnTo>
                <a:lnTo>
                  <a:pt x="3482" y="3189"/>
                </a:lnTo>
                <a:lnTo>
                  <a:pt x="3419" y="3163"/>
                </a:lnTo>
                <a:lnTo>
                  <a:pt x="3355" y="3140"/>
                </a:lnTo>
                <a:lnTo>
                  <a:pt x="3290" y="3118"/>
                </a:lnTo>
                <a:lnTo>
                  <a:pt x="3225" y="3099"/>
                </a:lnTo>
                <a:lnTo>
                  <a:pt x="3159" y="3081"/>
                </a:lnTo>
                <a:lnTo>
                  <a:pt x="3093" y="3066"/>
                </a:lnTo>
                <a:lnTo>
                  <a:pt x="3025" y="3054"/>
                </a:lnTo>
                <a:lnTo>
                  <a:pt x="2958" y="3043"/>
                </a:lnTo>
                <a:lnTo>
                  <a:pt x="2891" y="3035"/>
                </a:lnTo>
                <a:lnTo>
                  <a:pt x="2822" y="3029"/>
                </a:lnTo>
                <a:lnTo>
                  <a:pt x="2753" y="3026"/>
                </a:lnTo>
                <a:lnTo>
                  <a:pt x="2684" y="3025"/>
                </a:lnTo>
                <a:close/>
                <a:moveTo>
                  <a:pt x="2708" y="2647"/>
                </a:moveTo>
                <a:lnTo>
                  <a:pt x="2708" y="2647"/>
                </a:lnTo>
                <a:lnTo>
                  <a:pt x="2743" y="2646"/>
                </a:lnTo>
                <a:lnTo>
                  <a:pt x="2778" y="2645"/>
                </a:lnTo>
                <a:lnTo>
                  <a:pt x="2813" y="2643"/>
                </a:lnTo>
                <a:lnTo>
                  <a:pt x="2847" y="2640"/>
                </a:lnTo>
                <a:lnTo>
                  <a:pt x="2882" y="2636"/>
                </a:lnTo>
                <a:lnTo>
                  <a:pt x="2915" y="2631"/>
                </a:lnTo>
                <a:lnTo>
                  <a:pt x="2949" y="2626"/>
                </a:lnTo>
                <a:lnTo>
                  <a:pt x="2982" y="2620"/>
                </a:lnTo>
                <a:lnTo>
                  <a:pt x="3014" y="2613"/>
                </a:lnTo>
                <a:lnTo>
                  <a:pt x="3047" y="2605"/>
                </a:lnTo>
                <a:lnTo>
                  <a:pt x="3079" y="2596"/>
                </a:lnTo>
                <a:lnTo>
                  <a:pt x="3112" y="2587"/>
                </a:lnTo>
                <a:lnTo>
                  <a:pt x="3144" y="2577"/>
                </a:lnTo>
                <a:lnTo>
                  <a:pt x="3175" y="2566"/>
                </a:lnTo>
                <a:lnTo>
                  <a:pt x="3205" y="2555"/>
                </a:lnTo>
                <a:lnTo>
                  <a:pt x="3236" y="2542"/>
                </a:lnTo>
                <a:lnTo>
                  <a:pt x="3266" y="2530"/>
                </a:lnTo>
                <a:lnTo>
                  <a:pt x="3297" y="2517"/>
                </a:lnTo>
                <a:lnTo>
                  <a:pt x="3326" y="2502"/>
                </a:lnTo>
                <a:lnTo>
                  <a:pt x="3355" y="2487"/>
                </a:lnTo>
                <a:lnTo>
                  <a:pt x="3383" y="2472"/>
                </a:lnTo>
                <a:lnTo>
                  <a:pt x="3411" y="2455"/>
                </a:lnTo>
                <a:lnTo>
                  <a:pt x="3439" y="2438"/>
                </a:lnTo>
                <a:lnTo>
                  <a:pt x="3466" y="2421"/>
                </a:lnTo>
                <a:lnTo>
                  <a:pt x="3493" y="2403"/>
                </a:lnTo>
                <a:lnTo>
                  <a:pt x="3519" y="2384"/>
                </a:lnTo>
                <a:lnTo>
                  <a:pt x="3545" y="2365"/>
                </a:lnTo>
                <a:lnTo>
                  <a:pt x="3571" y="2345"/>
                </a:lnTo>
                <a:lnTo>
                  <a:pt x="3596" y="2324"/>
                </a:lnTo>
                <a:lnTo>
                  <a:pt x="3619" y="2303"/>
                </a:lnTo>
                <a:lnTo>
                  <a:pt x="3643" y="2282"/>
                </a:lnTo>
                <a:lnTo>
                  <a:pt x="3667" y="2259"/>
                </a:lnTo>
                <a:lnTo>
                  <a:pt x="3689" y="2237"/>
                </a:lnTo>
                <a:lnTo>
                  <a:pt x="3711" y="2213"/>
                </a:lnTo>
                <a:lnTo>
                  <a:pt x="3733" y="2189"/>
                </a:lnTo>
                <a:lnTo>
                  <a:pt x="3754" y="2165"/>
                </a:lnTo>
                <a:lnTo>
                  <a:pt x="3774" y="2140"/>
                </a:lnTo>
                <a:lnTo>
                  <a:pt x="3795" y="2115"/>
                </a:lnTo>
                <a:lnTo>
                  <a:pt x="3814" y="2089"/>
                </a:lnTo>
                <a:lnTo>
                  <a:pt x="3832" y="2063"/>
                </a:lnTo>
                <a:lnTo>
                  <a:pt x="3850" y="2036"/>
                </a:lnTo>
                <a:lnTo>
                  <a:pt x="3868" y="2010"/>
                </a:lnTo>
                <a:lnTo>
                  <a:pt x="3884" y="1983"/>
                </a:lnTo>
                <a:lnTo>
                  <a:pt x="3900" y="1954"/>
                </a:lnTo>
                <a:lnTo>
                  <a:pt x="3915" y="1925"/>
                </a:lnTo>
                <a:lnTo>
                  <a:pt x="3930" y="1897"/>
                </a:lnTo>
                <a:lnTo>
                  <a:pt x="3944" y="1868"/>
                </a:lnTo>
                <a:lnTo>
                  <a:pt x="3957" y="1839"/>
                </a:lnTo>
                <a:lnTo>
                  <a:pt x="3970" y="1808"/>
                </a:lnTo>
                <a:lnTo>
                  <a:pt x="3981" y="1778"/>
                </a:lnTo>
                <a:lnTo>
                  <a:pt x="3993" y="1748"/>
                </a:lnTo>
                <a:lnTo>
                  <a:pt x="4003" y="1717"/>
                </a:lnTo>
                <a:lnTo>
                  <a:pt x="4012" y="1686"/>
                </a:lnTo>
                <a:lnTo>
                  <a:pt x="4021" y="1654"/>
                </a:lnTo>
                <a:lnTo>
                  <a:pt x="4029" y="1622"/>
                </a:lnTo>
                <a:lnTo>
                  <a:pt x="4036" y="1590"/>
                </a:lnTo>
                <a:lnTo>
                  <a:pt x="4042" y="1557"/>
                </a:lnTo>
                <a:lnTo>
                  <a:pt x="4048" y="1525"/>
                </a:lnTo>
                <a:lnTo>
                  <a:pt x="4052" y="1492"/>
                </a:lnTo>
                <a:lnTo>
                  <a:pt x="4057" y="1459"/>
                </a:lnTo>
                <a:lnTo>
                  <a:pt x="4060" y="1425"/>
                </a:lnTo>
                <a:lnTo>
                  <a:pt x="4062" y="1391"/>
                </a:lnTo>
                <a:lnTo>
                  <a:pt x="4063" y="1357"/>
                </a:lnTo>
                <a:lnTo>
                  <a:pt x="4063" y="1324"/>
                </a:lnTo>
                <a:lnTo>
                  <a:pt x="4063" y="1289"/>
                </a:lnTo>
                <a:lnTo>
                  <a:pt x="4062" y="1255"/>
                </a:lnTo>
                <a:lnTo>
                  <a:pt x="4060" y="1221"/>
                </a:lnTo>
                <a:lnTo>
                  <a:pt x="4057" y="1188"/>
                </a:lnTo>
                <a:lnTo>
                  <a:pt x="4052" y="1155"/>
                </a:lnTo>
                <a:lnTo>
                  <a:pt x="4048" y="1121"/>
                </a:lnTo>
                <a:lnTo>
                  <a:pt x="4042" y="1089"/>
                </a:lnTo>
                <a:lnTo>
                  <a:pt x="4036" y="1057"/>
                </a:lnTo>
                <a:lnTo>
                  <a:pt x="4029" y="1025"/>
                </a:lnTo>
                <a:lnTo>
                  <a:pt x="4021" y="993"/>
                </a:lnTo>
                <a:lnTo>
                  <a:pt x="4012" y="962"/>
                </a:lnTo>
                <a:lnTo>
                  <a:pt x="4003" y="930"/>
                </a:lnTo>
                <a:lnTo>
                  <a:pt x="3993" y="899"/>
                </a:lnTo>
                <a:lnTo>
                  <a:pt x="3981" y="868"/>
                </a:lnTo>
                <a:lnTo>
                  <a:pt x="3970" y="838"/>
                </a:lnTo>
                <a:lnTo>
                  <a:pt x="3957" y="809"/>
                </a:lnTo>
                <a:lnTo>
                  <a:pt x="3944" y="778"/>
                </a:lnTo>
                <a:lnTo>
                  <a:pt x="3930" y="750"/>
                </a:lnTo>
                <a:lnTo>
                  <a:pt x="3915" y="721"/>
                </a:lnTo>
                <a:lnTo>
                  <a:pt x="3900" y="693"/>
                </a:lnTo>
                <a:lnTo>
                  <a:pt x="3884" y="665"/>
                </a:lnTo>
                <a:lnTo>
                  <a:pt x="3868" y="638"/>
                </a:lnTo>
                <a:lnTo>
                  <a:pt x="3850" y="610"/>
                </a:lnTo>
                <a:lnTo>
                  <a:pt x="3832" y="584"/>
                </a:lnTo>
                <a:lnTo>
                  <a:pt x="3814" y="557"/>
                </a:lnTo>
                <a:lnTo>
                  <a:pt x="3795" y="532"/>
                </a:lnTo>
                <a:lnTo>
                  <a:pt x="3774" y="506"/>
                </a:lnTo>
                <a:lnTo>
                  <a:pt x="3754" y="481"/>
                </a:lnTo>
                <a:lnTo>
                  <a:pt x="3733" y="458"/>
                </a:lnTo>
                <a:lnTo>
                  <a:pt x="3711" y="433"/>
                </a:lnTo>
                <a:lnTo>
                  <a:pt x="3689" y="411"/>
                </a:lnTo>
                <a:lnTo>
                  <a:pt x="3667" y="388"/>
                </a:lnTo>
                <a:lnTo>
                  <a:pt x="3643" y="366"/>
                </a:lnTo>
                <a:lnTo>
                  <a:pt x="3619" y="344"/>
                </a:lnTo>
                <a:lnTo>
                  <a:pt x="3596" y="323"/>
                </a:lnTo>
                <a:lnTo>
                  <a:pt x="3571" y="303"/>
                </a:lnTo>
                <a:lnTo>
                  <a:pt x="3545" y="282"/>
                </a:lnTo>
                <a:lnTo>
                  <a:pt x="3519" y="263"/>
                </a:lnTo>
                <a:lnTo>
                  <a:pt x="3493" y="244"/>
                </a:lnTo>
                <a:lnTo>
                  <a:pt x="3466" y="226"/>
                </a:lnTo>
                <a:lnTo>
                  <a:pt x="3439" y="208"/>
                </a:lnTo>
                <a:lnTo>
                  <a:pt x="3411" y="191"/>
                </a:lnTo>
                <a:lnTo>
                  <a:pt x="3383" y="176"/>
                </a:lnTo>
                <a:lnTo>
                  <a:pt x="3355" y="160"/>
                </a:lnTo>
                <a:lnTo>
                  <a:pt x="3326" y="145"/>
                </a:lnTo>
                <a:lnTo>
                  <a:pt x="3297" y="131"/>
                </a:lnTo>
                <a:lnTo>
                  <a:pt x="3266" y="117"/>
                </a:lnTo>
                <a:lnTo>
                  <a:pt x="3236" y="104"/>
                </a:lnTo>
                <a:lnTo>
                  <a:pt x="3205" y="92"/>
                </a:lnTo>
                <a:lnTo>
                  <a:pt x="3175" y="80"/>
                </a:lnTo>
                <a:lnTo>
                  <a:pt x="3144" y="70"/>
                </a:lnTo>
                <a:lnTo>
                  <a:pt x="3112" y="60"/>
                </a:lnTo>
                <a:lnTo>
                  <a:pt x="3079" y="51"/>
                </a:lnTo>
                <a:lnTo>
                  <a:pt x="3047" y="42"/>
                </a:lnTo>
                <a:lnTo>
                  <a:pt x="3014" y="34"/>
                </a:lnTo>
                <a:lnTo>
                  <a:pt x="2982" y="27"/>
                </a:lnTo>
                <a:lnTo>
                  <a:pt x="2949" y="20"/>
                </a:lnTo>
                <a:lnTo>
                  <a:pt x="2915" y="15"/>
                </a:lnTo>
                <a:lnTo>
                  <a:pt x="2882" y="10"/>
                </a:lnTo>
                <a:lnTo>
                  <a:pt x="2847" y="7"/>
                </a:lnTo>
                <a:lnTo>
                  <a:pt x="2813" y="4"/>
                </a:lnTo>
                <a:lnTo>
                  <a:pt x="2778" y="1"/>
                </a:lnTo>
                <a:lnTo>
                  <a:pt x="2743" y="0"/>
                </a:lnTo>
                <a:lnTo>
                  <a:pt x="2708" y="0"/>
                </a:lnTo>
                <a:lnTo>
                  <a:pt x="2673" y="0"/>
                </a:lnTo>
                <a:lnTo>
                  <a:pt x="2639" y="1"/>
                </a:lnTo>
                <a:lnTo>
                  <a:pt x="2605" y="4"/>
                </a:lnTo>
                <a:lnTo>
                  <a:pt x="2570" y="7"/>
                </a:lnTo>
                <a:lnTo>
                  <a:pt x="2536" y="10"/>
                </a:lnTo>
                <a:lnTo>
                  <a:pt x="2503" y="15"/>
                </a:lnTo>
                <a:lnTo>
                  <a:pt x="2469" y="20"/>
                </a:lnTo>
                <a:lnTo>
                  <a:pt x="2436" y="27"/>
                </a:lnTo>
                <a:lnTo>
                  <a:pt x="2402" y="34"/>
                </a:lnTo>
                <a:lnTo>
                  <a:pt x="2370" y="42"/>
                </a:lnTo>
                <a:lnTo>
                  <a:pt x="2338" y="51"/>
                </a:lnTo>
                <a:lnTo>
                  <a:pt x="2306" y="60"/>
                </a:lnTo>
                <a:lnTo>
                  <a:pt x="2274" y="70"/>
                </a:lnTo>
                <a:lnTo>
                  <a:pt x="2243" y="80"/>
                </a:lnTo>
                <a:lnTo>
                  <a:pt x="2212" y="92"/>
                </a:lnTo>
                <a:lnTo>
                  <a:pt x="2181" y="104"/>
                </a:lnTo>
                <a:lnTo>
                  <a:pt x="2152" y="117"/>
                </a:lnTo>
                <a:lnTo>
                  <a:pt x="2121" y="131"/>
                </a:lnTo>
                <a:lnTo>
                  <a:pt x="2092" y="145"/>
                </a:lnTo>
                <a:lnTo>
                  <a:pt x="2063" y="160"/>
                </a:lnTo>
                <a:lnTo>
                  <a:pt x="2035" y="176"/>
                </a:lnTo>
                <a:lnTo>
                  <a:pt x="2007" y="191"/>
                </a:lnTo>
                <a:lnTo>
                  <a:pt x="1979" y="208"/>
                </a:lnTo>
                <a:lnTo>
                  <a:pt x="1952" y="226"/>
                </a:lnTo>
                <a:lnTo>
                  <a:pt x="1925" y="244"/>
                </a:lnTo>
                <a:lnTo>
                  <a:pt x="1899" y="263"/>
                </a:lnTo>
                <a:lnTo>
                  <a:pt x="1873" y="282"/>
                </a:lnTo>
                <a:lnTo>
                  <a:pt x="1847" y="303"/>
                </a:lnTo>
                <a:lnTo>
                  <a:pt x="1822" y="323"/>
                </a:lnTo>
                <a:lnTo>
                  <a:pt x="1797" y="344"/>
                </a:lnTo>
                <a:lnTo>
                  <a:pt x="1774" y="366"/>
                </a:lnTo>
                <a:lnTo>
                  <a:pt x="1751" y="388"/>
                </a:lnTo>
                <a:lnTo>
                  <a:pt x="1728" y="411"/>
                </a:lnTo>
                <a:lnTo>
                  <a:pt x="1706" y="433"/>
                </a:lnTo>
                <a:lnTo>
                  <a:pt x="1685" y="458"/>
                </a:lnTo>
                <a:lnTo>
                  <a:pt x="1664" y="481"/>
                </a:lnTo>
                <a:lnTo>
                  <a:pt x="1643" y="506"/>
                </a:lnTo>
                <a:lnTo>
                  <a:pt x="1623" y="532"/>
                </a:lnTo>
                <a:lnTo>
                  <a:pt x="1604" y="557"/>
                </a:lnTo>
                <a:lnTo>
                  <a:pt x="1586" y="584"/>
                </a:lnTo>
                <a:lnTo>
                  <a:pt x="1568" y="610"/>
                </a:lnTo>
                <a:lnTo>
                  <a:pt x="1550" y="638"/>
                </a:lnTo>
                <a:lnTo>
                  <a:pt x="1533" y="665"/>
                </a:lnTo>
                <a:lnTo>
                  <a:pt x="1517" y="693"/>
                </a:lnTo>
                <a:lnTo>
                  <a:pt x="1503" y="721"/>
                </a:lnTo>
                <a:lnTo>
                  <a:pt x="1488" y="750"/>
                </a:lnTo>
                <a:lnTo>
                  <a:pt x="1474" y="778"/>
                </a:lnTo>
                <a:lnTo>
                  <a:pt x="1461" y="809"/>
                </a:lnTo>
                <a:lnTo>
                  <a:pt x="1448" y="838"/>
                </a:lnTo>
                <a:lnTo>
                  <a:pt x="1436" y="868"/>
                </a:lnTo>
                <a:lnTo>
                  <a:pt x="1425" y="899"/>
                </a:lnTo>
                <a:lnTo>
                  <a:pt x="1415" y="930"/>
                </a:lnTo>
                <a:lnTo>
                  <a:pt x="1406" y="962"/>
                </a:lnTo>
                <a:lnTo>
                  <a:pt x="1397" y="993"/>
                </a:lnTo>
                <a:lnTo>
                  <a:pt x="1389" y="1025"/>
                </a:lnTo>
                <a:lnTo>
                  <a:pt x="1381" y="1057"/>
                </a:lnTo>
                <a:lnTo>
                  <a:pt x="1376" y="1089"/>
                </a:lnTo>
                <a:lnTo>
                  <a:pt x="1370" y="1121"/>
                </a:lnTo>
                <a:lnTo>
                  <a:pt x="1366" y="1155"/>
                </a:lnTo>
                <a:lnTo>
                  <a:pt x="1361" y="1188"/>
                </a:lnTo>
                <a:lnTo>
                  <a:pt x="1358" y="1221"/>
                </a:lnTo>
                <a:lnTo>
                  <a:pt x="1355" y="1255"/>
                </a:lnTo>
                <a:lnTo>
                  <a:pt x="1354" y="1289"/>
                </a:lnTo>
                <a:lnTo>
                  <a:pt x="1354" y="1324"/>
                </a:lnTo>
                <a:lnTo>
                  <a:pt x="1354" y="1357"/>
                </a:lnTo>
                <a:lnTo>
                  <a:pt x="1355" y="1391"/>
                </a:lnTo>
                <a:lnTo>
                  <a:pt x="1358" y="1425"/>
                </a:lnTo>
                <a:lnTo>
                  <a:pt x="1361" y="1459"/>
                </a:lnTo>
                <a:lnTo>
                  <a:pt x="1366" y="1492"/>
                </a:lnTo>
                <a:lnTo>
                  <a:pt x="1370" y="1525"/>
                </a:lnTo>
                <a:lnTo>
                  <a:pt x="1376" y="1557"/>
                </a:lnTo>
                <a:lnTo>
                  <a:pt x="1381" y="1590"/>
                </a:lnTo>
                <a:lnTo>
                  <a:pt x="1389" y="1622"/>
                </a:lnTo>
                <a:lnTo>
                  <a:pt x="1397" y="1654"/>
                </a:lnTo>
                <a:lnTo>
                  <a:pt x="1406" y="1686"/>
                </a:lnTo>
                <a:lnTo>
                  <a:pt x="1415" y="1717"/>
                </a:lnTo>
                <a:lnTo>
                  <a:pt x="1425" y="1748"/>
                </a:lnTo>
                <a:lnTo>
                  <a:pt x="1436" y="1778"/>
                </a:lnTo>
                <a:lnTo>
                  <a:pt x="1448" y="1808"/>
                </a:lnTo>
                <a:lnTo>
                  <a:pt x="1461" y="1839"/>
                </a:lnTo>
                <a:lnTo>
                  <a:pt x="1474" y="1868"/>
                </a:lnTo>
                <a:lnTo>
                  <a:pt x="1488" y="1897"/>
                </a:lnTo>
                <a:lnTo>
                  <a:pt x="1503" y="1925"/>
                </a:lnTo>
                <a:lnTo>
                  <a:pt x="1517" y="1954"/>
                </a:lnTo>
                <a:lnTo>
                  <a:pt x="1533" y="1983"/>
                </a:lnTo>
                <a:lnTo>
                  <a:pt x="1550" y="2010"/>
                </a:lnTo>
                <a:lnTo>
                  <a:pt x="1568" y="2036"/>
                </a:lnTo>
                <a:lnTo>
                  <a:pt x="1586" y="2063"/>
                </a:lnTo>
                <a:lnTo>
                  <a:pt x="1604" y="2089"/>
                </a:lnTo>
                <a:lnTo>
                  <a:pt x="1623" y="2115"/>
                </a:lnTo>
                <a:lnTo>
                  <a:pt x="1643" y="2140"/>
                </a:lnTo>
                <a:lnTo>
                  <a:pt x="1664" y="2165"/>
                </a:lnTo>
                <a:lnTo>
                  <a:pt x="1685" y="2189"/>
                </a:lnTo>
                <a:lnTo>
                  <a:pt x="1706" y="2213"/>
                </a:lnTo>
                <a:lnTo>
                  <a:pt x="1728" y="2237"/>
                </a:lnTo>
                <a:lnTo>
                  <a:pt x="1751" y="2259"/>
                </a:lnTo>
                <a:lnTo>
                  <a:pt x="1774" y="2282"/>
                </a:lnTo>
                <a:lnTo>
                  <a:pt x="1797" y="2303"/>
                </a:lnTo>
                <a:lnTo>
                  <a:pt x="1822" y="2324"/>
                </a:lnTo>
                <a:lnTo>
                  <a:pt x="1847" y="2345"/>
                </a:lnTo>
                <a:lnTo>
                  <a:pt x="1873" y="2365"/>
                </a:lnTo>
                <a:lnTo>
                  <a:pt x="1899" y="2384"/>
                </a:lnTo>
                <a:lnTo>
                  <a:pt x="1925" y="2403"/>
                </a:lnTo>
                <a:lnTo>
                  <a:pt x="1952" y="2421"/>
                </a:lnTo>
                <a:lnTo>
                  <a:pt x="1979" y="2438"/>
                </a:lnTo>
                <a:lnTo>
                  <a:pt x="2007" y="2455"/>
                </a:lnTo>
                <a:lnTo>
                  <a:pt x="2035" y="2472"/>
                </a:lnTo>
                <a:lnTo>
                  <a:pt x="2063" y="2487"/>
                </a:lnTo>
                <a:lnTo>
                  <a:pt x="2092" y="2502"/>
                </a:lnTo>
                <a:lnTo>
                  <a:pt x="2121" y="2517"/>
                </a:lnTo>
                <a:lnTo>
                  <a:pt x="2152" y="2530"/>
                </a:lnTo>
                <a:lnTo>
                  <a:pt x="2181" y="2542"/>
                </a:lnTo>
                <a:lnTo>
                  <a:pt x="2212" y="2555"/>
                </a:lnTo>
                <a:lnTo>
                  <a:pt x="2243" y="2566"/>
                </a:lnTo>
                <a:lnTo>
                  <a:pt x="2274" y="2577"/>
                </a:lnTo>
                <a:lnTo>
                  <a:pt x="2306" y="2587"/>
                </a:lnTo>
                <a:lnTo>
                  <a:pt x="2338" y="2596"/>
                </a:lnTo>
                <a:lnTo>
                  <a:pt x="2370" y="2605"/>
                </a:lnTo>
                <a:lnTo>
                  <a:pt x="2402" y="2613"/>
                </a:lnTo>
                <a:lnTo>
                  <a:pt x="2436" y="2620"/>
                </a:lnTo>
                <a:lnTo>
                  <a:pt x="2469" y="2626"/>
                </a:lnTo>
                <a:lnTo>
                  <a:pt x="2503" y="2631"/>
                </a:lnTo>
                <a:lnTo>
                  <a:pt x="2536" y="2636"/>
                </a:lnTo>
                <a:lnTo>
                  <a:pt x="2570" y="2640"/>
                </a:lnTo>
                <a:lnTo>
                  <a:pt x="2605" y="2643"/>
                </a:lnTo>
                <a:lnTo>
                  <a:pt x="2639" y="2645"/>
                </a:lnTo>
                <a:lnTo>
                  <a:pt x="2673" y="2646"/>
                </a:lnTo>
                <a:lnTo>
                  <a:pt x="2708" y="2647"/>
                </a:lnTo>
                <a:close/>
              </a:path>
            </a:pathLst>
          </a:cu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H="1">
            <a:off x="1694815" y="1960880"/>
            <a:ext cx="5911215" cy="1119505"/>
          </a:xfrm>
          <a:prstGeom prst="line">
            <a:avLst/>
          </a:prstGeom>
          <a:ln w="12700" cmpd="sng">
            <a:solidFill>
              <a:schemeClr val="accent2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494030" y="3592830"/>
            <a:ext cx="267589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图像物理坐标系（</a:t>
            </a:r>
            <a:r>
              <a:rPr lang="en-US" altLang="zh-CN">
                <a:latin typeface="Times New Roman" panose="02020603050405020304" charset="0"/>
              </a:rPr>
              <a:t>X, Y</a:t>
            </a:r>
            <a:r>
              <a:rPr lang="zh-CN" altLang="en-US"/>
              <a:t>）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314700" y="3592830"/>
            <a:ext cx="254000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相机坐标系（</a:t>
            </a:r>
            <a:r>
              <a:rPr lang="en-US" altLang="zh-CN">
                <a:latin typeface="Times New Roman" panose="02020603050405020304" charset="0"/>
              </a:rPr>
              <a:t>x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en-US" altLang="zh-CN">
                <a:latin typeface="Times New Roman" panose="02020603050405020304" charset="0"/>
              </a:rPr>
              <a:t>, y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en-US" altLang="zh-CN">
                <a:latin typeface="Times New Roman" panose="02020603050405020304" charset="0"/>
              </a:rPr>
              <a:t>, z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zh-CN" altLang="en-US"/>
              <a:t>）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026785" y="3592830"/>
            <a:ext cx="2663825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世界坐标系（</a:t>
            </a:r>
            <a:r>
              <a:rPr lang="en-US" altLang="zh-CN">
                <a:latin typeface="Times New Roman" panose="02020603050405020304" charset="0"/>
              </a:rPr>
              <a:t>x</a:t>
            </a:r>
            <a:r>
              <a:rPr lang="en-US" altLang="zh-CN" baseline="-25000">
                <a:latin typeface="Times New Roman" panose="02020603050405020304" charset="0"/>
              </a:rPr>
              <a:t>w</a:t>
            </a:r>
            <a:r>
              <a:rPr lang="en-US" altLang="zh-CN">
                <a:latin typeface="Times New Roman" panose="02020603050405020304" charset="0"/>
              </a:rPr>
              <a:t>, y</a:t>
            </a:r>
            <a:r>
              <a:rPr lang="en-US" altLang="zh-CN" baseline="-25000">
                <a:latin typeface="Times New Roman" panose="02020603050405020304" charset="0"/>
              </a:rPr>
              <a:t>w</a:t>
            </a:r>
            <a:r>
              <a:rPr lang="en-US" altLang="zh-CN">
                <a:latin typeface="Times New Roman" panose="02020603050405020304" charset="0"/>
              </a:rPr>
              <a:t>, z</a:t>
            </a:r>
            <a:r>
              <a:rPr lang="en-US" altLang="zh-CN" baseline="-25000">
                <a:latin typeface="Times New Roman" panose="02020603050405020304" charset="0"/>
              </a:rPr>
              <a:t>w</a:t>
            </a:r>
            <a:r>
              <a:rPr lang="zh-CN" altLang="en-US"/>
              <a:t>）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391150" y="4498975"/>
            <a:ext cx="1376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>
                <a:latin typeface="Times New Roman" panose="02020603050405020304" charset="0"/>
              </a:rPr>
              <a:t>R</a:t>
            </a:r>
            <a:r>
              <a:rPr lang="en-US" altLang="zh-CN">
                <a:latin typeface="Times New Roman" panose="02020603050405020304" charset="0"/>
              </a:rPr>
              <a:t>  </a:t>
            </a:r>
            <a:r>
              <a:rPr lang="zh-CN" altLang="en-US">
                <a:latin typeface="Times New Roman" panose="02020603050405020304" charset="0"/>
              </a:rPr>
              <a:t>旋转矩阵</a:t>
            </a:r>
          </a:p>
          <a:p>
            <a:r>
              <a:rPr lang="en-US" altLang="zh-CN" b="1">
                <a:latin typeface="Times New Roman" panose="02020603050405020304" charset="0"/>
              </a:rPr>
              <a:t>t</a:t>
            </a:r>
            <a:r>
              <a:rPr lang="en-US" altLang="zh-CN">
                <a:latin typeface="Times New Roman" panose="02020603050405020304" charset="0"/>
              </a:rPr>
              <a:t>   </a:t>
            </a:r>
            <a:r>
              <a:rPr lang="zh-CN" altLang="en-US">
                <a:latin typeface="Times New Roman" panose="02020603050405020304" charset="0"/>
              </a:rPr>
              <a:t>平移矩阵</a:t>
            </a:r>
          </a:p>
        </p:txBody>
      </p:sp>
      <p:sp>
        <p:nvSpPr>
          <p:cNvPr id="15" name=" 15"/>
          <p:cNvSpPr/>
          <p:nvPr/>
        </p:nvSpPr>
        <p:spPr>
          <a:xfrm rot="20280000" flipH="1">
            <a:off x="5441950" y="3990340"/>
            <a:ext cx="1249045" cy="514350"/>
          </a:xfrm>
          <a:custGeom>
            <a:avLst/>
            <a:gdLst>
              <a:gd name="connsiteX0" fmla="*/ 2723651 w 2860172"/>
              <a:gd name="connsiteY0" fmla="*/ 817 h 2023853"/>
              <a:gd name="connsiteX1" fmla="*/ 2826935 w 2860172"/>
              <a:gd name="connsiteY1" fmla="*/ 33337 h 2023853"/>
              <a:gd name="connsiteX2" fmla="*/ 2829774 w 2860172"/>
              <a:gd name="connsiteY2" fmla="*/ 35326 h 2023853"/>
              <a:gd name="connsiteX3" fmla="*/ 2849613 w 2860172"/>
              <a:gd name="connsiteY3" fmla="*/ 185007 h 2023853"/>
              <a:gd name="connsiteX4" fmla="*/ 2807494 w 2860172"/>
              <a:gd name="connsiteY4" fmla="*/ 326285 h 2023853"/>
              <a:gd name="connsiteX5" fmla="*/ 2480152 w 2860172"/>
              <a:gd name="connsiteY5" fmla="*/ 1326140 h 2023853"/>
              <a:gd name="connsiteX6" fmla="*/ 2479216 w 2860172"/>
              <a:gd name="connsiteY6" fmla="*/ 1322755 h 2023853"/>
              <a:gd name="connsiteX7" fmla="*/ 2348905 w 2860172"/>
              <a:gd name="connsiteY7" fmla="*/ 1721466 h 2023853"/>
              <a:gd name="connsiteX8" fmla="*/ 2280556 w 2860172"/>
              <a:gd name="connsiteY8" fmla="*/ 1058272 h 2023853"/>
              <a:gd name="connsiteX9" fmla="*/ 2226338 w 2860172"/>
              <a:gd name="connsiteY9" fmla="*/ 1103673 h 2023853"/>
              <a:gd name="connsiteX10" fmla="*/ 0 w 2860172"/>
              <a:gd name="connsiteY10" fmla="*/ 2023853 h 2023853"/>
              <a:gd name="connsiteX11" fmla="*/ 1702841 w 2860172"/>
              <a:gd name="connsiteY11" fmla="*/ 735848 h 2023853"/>
              <a:gd name="connsiteX12" fmla="*/ 1811294 w 2860172"/>
              <a:gd name="connsiteY12" fmla="*/ 575004 h 2023853"/>
              <a:gd name="connsiteX13" fmla="*/ 1151281 w 2860172"/>
              <a:gd name="connsiteY13" fmla="*/ 506068 h 2023853"/>
              <a:gd name="connsiteX14" fmla="*/ 2640411 w 2860172"/>
              <a:gd name="connsiteY14" fmla="*/ 20803 h 2023853"/>
              <a:gd name="connsiteX15" fmla="*/ 2675299 w 2860172"/>
              <a:gd name="connsiteY15" fmla="*/ 10454 h 2023853"/>
              <a:gd name="connsiteX16" fmla="*/ 2723651 w 2860172"/>
              <a:gd name="connsiteY16" fmla="*/ 817 h 202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60172" h="2023853">
                <a:moveTo>
                  <a:pt x="2723651" y="817"/>
                </a:moveTo>
                <a:cubicBezTo>
                  <a:pt x="2768908" y="-3349"/>
                  <a:pt x="2804496" y="8545"/>
                  <a:pt x="2826935" y="33337"/>
                </a:cubicBezTo>
                <a:cubicBezTo>
                  <a:pt x="2828146" y="33729"/>
                  <a:pt x="2828970" y="34520"/>
                  <a:pt x="2829774" y="35326"/>
                </a:cubicBezTo>
                <a:cubicBezTo>
                  <a:pt x="2860445" y="66039"/>
                  <a:pt x="2869482" y="118360"/>
                  <a:pt x="2849613" y="185007"/>
                </a:cubicBezTo>
                <a:lnTo>
                  <a:pt x="2807494" y="326285"/>
                </a:lnTo>
                <a:lnTo>
                  <a:pt x="2480152" y="1326140"/>
                </a:lnTo>
                <a:lnTo>
                  <a:pt x="2479216" y="1322755"/>
                </a:lnTo>
                <a:lnTo>
                  <a:pt x="2348905" y="1721466"/>
                </a:lnTo>
                <a:lnTo>
                  <a:pt x="2280556" y="1058272"/>
                </a:lnTo>
                <a:lnTo>
                  <a:pt x="2226338" y="1103673"/>
                </a:lnTo>
                <a:cubicBezTo>
                  <a:pt x="1323053" y="1809646"/>
                  <a:pt x="162385" y="2005519"/>
                  <a:pt x="0" y="2023853"/>
                </a:cubicBezTo>
                <a:cubicBezTo>
                  <a:pt x="722027" y="1807246"/>
                  <a:pt x="1311081" y="1275400"/>
                  <a:pt x="1702841" y="735848"/>
                </a:cubicBezTo>
                <a:lnTo>
                  <a:pt x="1811294" y="575004"/>
                </a:lnTo>
                <a:lnTo>
                  <a:pt x="1151281" y="506068"/>
                </a:lnTo>
                <a:lnTo>
                  <a:pt x="2640411" y="20803"/>
                </a:lnTo>
                <a:lnTo>
                  <a:pt x="2675299" y="10454"/>
                </a:lnTo>
                <a:cubicBezTo>
                  <a:pt x="2692405" y="5379"/>
                  <a:pt x="2708565" y="2206"/>
                  <a:pt x="2723651" y="817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 15"/>
          <p:cNvSpPr/>
          <p:nvPr/>
        </p:nvSpPr>
        <p:spPr>
          <a:xfrm rot="20280000" flipH="1">
            <a:off x="2532380" y="3990340"/>
            <a:ext cx="1249045" cy="514350"/>
          </a:xfrm>
          <a:custGeom>
            <a:avLst/>
            <a:gdLst>
              <a:gd name="connsiteX0" fmla="*/ 2723651 w 2860172"/>
              <a:gd name="connsiteY0" fmla="*/ 817 h 2023853"/>
              <a:gd name="connsiteX1" fmla="*/ 2826935 w 2860172"/>
              <a:gd name="connsiteY1" fmla="*/ 33337 h 2023853"/>
              <a:gd name="connsiteX2" fmla="*/ 2829774 w 2860172"/>
              <a:gd name="connsiteY2" fmla="*/ 35326 h 2023853"/>
              <a:gd name="connsiteX3" fmla="*/ 2849613 w 2860172"/>
              <a:gd name="connsiteY3" fmla="*/ 185007 h 2023853"/>
              <a:gd name="connsiteX4" fmla="*/ 2807494 w 2860172"/>
              <a:gd name="connsiteY4" fmla="*/ 326285 h 2023853"/>
              <a:gd name="connsiteX5" fmla="*/ 2480152 w 2860172"/>
              <a:gd name="connsiteY5" fmla="*/ 1326140 h 2023853"/>
              <a:gd name="connsiteX6" fmla="*/ 2479216 w 2860172"/>
              <a:gd name="connsiteY6" fmla="*/ 1322755 h 2023853"/>
              <a:gd name="connsiteX7" fmla="*/ 2348905 w 2860172"/>
              <a:gd name="connsiteY7" fmla="*/ 1721466 h 2023853"/>
              <a:gd name="connsiteX8" fmla="*/ 2280556 w 2860172"/>
              <a:gd name="connsiteY8" fmla="*/ 1058272 h 2023853"/>
              <a:gd name="connsiteX9" fmla="*/ 2226338 w 2860172"/>
              <a:gd name="connsiteY9" fmla="*/ 1103673 h 2023853"/>
              <a:gd name="connsiteX10" fmla="*/ 0 w 2860172"/>
              <a:gd name="connsiteY10" fmla="*/ 2023853 h 2023853"/>
              <a:gd name="connsiteX11" fmla="*/ 1702841 w 2860172"/>
              <a:gd name="connsiteY11" fmla="*/ 735848 h 2023853"/>
              <a:gd name="connsiteX12" fmla="*/ 1811294 w 2860172"/>
              <a:gd name="connsiteY12" fmla="*/ 575004 h 2023853"/>
              <a:gd name="connsiteX13" fmla="*/ 1151281 w 2860172"/>
              <a:gd name="connsiteY13" fmla="*/ 506068 h 2023853"/>
              <a:gd name="connsiteX14" fmla="*/ 2640411 w 2860172"/>
              <a:gd name="connsiteY14" fmla="*/ 20803 h 2023853"/>
              <a:gd name="connsiteX15" fmla="*/ 2675299 w 2860172"/>
              <a:gd name="connsiteY15" fmla="*/ 10454 h 2023853"/>
              <a:gd name="connsiteX16" fmla="*/ 2723651 w 2860172"/>
              <a:gd name="connsiteY16" fmla="*/ 817 h 202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60172" h="2023853">
                <a:moveTo>
                  <a:pt x="2723651" y="817"/>
                </a:moveTo>
                <a:cubicBezTo>
                  <a:pt x="2768908" y="-3349"/>
                  <a:pt x="2804496" y="8545"/>
                  <a:pt x="2826935" y="33337"/>
                </a:cubicBezTo>
                <a:cubicBezTo>
                  <a:pt x="2828146" y="33729"/>
                  <a:pt x="2828970" y="34520"/>
                  <a:pt x="2829774" y="35326"/>
                </a:cubicBezTo>
                <a:cubicBezTo>
                  <a:pt x="2860445" y="66039"/>
                  <a:pt x="2869482" y="118360"/>
                  <a:pt x="2849613" y="185007"/>
                </a:cubicBezTo>
                <a:lnTo>
                  <a:pt x="2807494" y="326285"/>
                </a:lnTo>
                <a:lnTo>
                  <a:pt x="2480152" y="1326140"/>
                </a:lnTo>
                <a:lnTo>
                  <a:pt x="2479216" y="1322755"/>
                </a:lnTo>
                <a:lnTo>
                  <a:pt x="2348905" y="1721466"/>
                </a:lnTo>
                <a:lnTo>
                  <a:pt x="2280556" y="1058272"/>
                </a:lnTo>
                <a:lnTo>
                  <a:pt x="2226338" y="1103673"/>
                </a:lnTo>
                <a:cubicBezTo>
                  <a:pt x="1323053" y="1809646"/>
                  <a:pt x="162385" y="2005519"/>
                  <a:pt x="0" y="2023853"/>
                </a:cubicBezTo>
                <a:cubicBezTo>
                  <a:pt x="722027" y="1807246"/>
                  <a:pt x="1311081" y="1275400"/>
                  <a:pt x="1702841" y="735848"/>
                </a:cubicBezTo>
                <a:lnTo>
                  <a:pt x="1811294" y="575004"/>
                </a:lnTo>
                <a:lnTo>
                  <a:pt x="1151281" y="506068"/>
                </a:lnTo>
                <a:lnTo>
                  <a:pt x="2640411" y="20803"/>
                </a:lnTo>
                <a:lnTo>
                  <a:pt x="2675299" y="10454"/>
                </a:lnTo>
                <a:cubicBezTo>
                  <a:pt x="2692405" y="5379"/>
                  <a:pt x="2708565" y="2206"/>
                  <a:pt x="2723651" y="817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2637155" y="2275840"/>
            <a:ext cx="259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Times New Roman" panose="02020603050405020304" charset="0"/>
              </a:rPr>
              <a:t>f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5829300" y="2266315"/>
            <a:ext cx="3505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Times New Roman" panose="02020603050405020304" charset="0"/>
              </a:rPr>
              <a:t>z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901190" y="4578985"/>
            <a:ext cx="10788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Times New Roman" panose="02020603050405020304" charset="0"/>
              </a:rPr>
              <a:t>X=f*x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en-US" altLang="zh-CN">
                <a:latin typeface="Times New Roman" panose="02020603050405020304" charset="0"/>
              </a:rPr>
              <a:t>/z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2980055" y="4578985"/>
            <a:ext cx="107886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Times New Roman" panose="02020603050405020304" charset="0"/>
              </a:rPr>
              <a:t>Y=f*y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en-US" altLang="zh-CN">
                <a:latin typeface="Times New Roman" panose="02020603050405020304" charset="0"/>
              </a:rPr>
              <a:t>/z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063365" y="5327015"/>
            <a:ext cx="267589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图像</a:t>
            </a:r>
            <a:r>
              <a:rPr lang="zh-CN" altLang="en-US" b="1"/>
              <a:t>物理</a:t>
            </a:r>
            <a:r>
              <a:rPr lang="zh-CN" altLang="en-US"/>
              <a:t>坐标系</a:t>
            </a:r>
            <a:r>
              <a:rPr lang="zh-CN" altLang="en-US">
                <a:latin typeface="Times New Roman" panose="02020603050405020304" charset="0"/>
              </a:rPr>
              <a:t>（</a:t>
            </a:r>
            <a:r>
              <a:rPr lang="en-US" altLang="zh-CN">
                <a:latin typeface="Times New Roman" panose="02020603050405020304" charset="0"/>
              </a:rPr>
              <a:t>X, Y</a:t>
            </a:r>
            <a:r>
              <a:rPr lang="zh-CN" altLang="en-US">
                <a:latin typeface="Times New Roman" panose="02020603050405020304" charset="0"/>
              </a:rPr>
              <a:t>）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494665" y="5327015"/>
            <a:ext cx="258318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图像</a:t>
            </a:r>
            <a:r>
              <a:rPr lang="zh-CN" altLang="en-US" b="1"/>
              <a:t>像素</a:t>
            </a:r>
            <a:r>
              <a:rPr lang="zh-CN" altLang="en-US"/>
              <a:t>坐标系（</a:t>
            </a:r>
            <a:r>
              <a:rPr lang="en-US" altLang="zh-CN">
                <a:latin typeface="Times New Roman" panose="02020603050405020304" charset="0"/>
              </a:rPr>
              <a:t>u, v</a:t>
            </a:r>
            <a:r>
              <a:rPr lang="zh-CN" altLang="en-US"/>
              <a:t>）</a:t>
            </a:r>
          </a:p>
        </p:txBody>
      </p:sp>
      <p:sp>
        <p:nvSpPr>
          <p:cNvPr id="36" name=" 15"/>
          <p:cNvSpPr/>
          <p:nvPr/>
        </p:nvSpPr>
        <p:spPr>
          <a:xfrm rot="20280000" flipH="1">
            <a:off x="2969895" y="5530850"/>
            <a:ext cx="1249045" cy="514350"/>
          </a:xfrm>
          <a:custGeom>
            <a:avLst/>
            <a:gdLst>
              <a:gd name="connsiteX0" fmla="*/ 2723651 w 2860172"/>
              <a:gd name="connsiteY0" fmla="*/ 817 h 2023853"/>
              <a:gd name="connsiteX1" fmla="*/ 2826935 w 2860172"/>
              <a:gd name="connsiteY1" fmla="*/ 33337 h 2023853"/>
              <a:gd name="connsiteX2" fmla="*/ 2829774 w 2860172"/>
              <a:gd name="connsiteY2" fmla="*/ 35326 h 2023853"/>
              <a:gd name="connsiteX3" fmla="*/ 2849613 w 2860172"/>
              <a:gd name="connsiteY3" fmla="*/ 185007 h 2023853"/>
              <a:gd name="connsiteX4" fmla="*/ 2807494 w 2860172"/>
              <a:gd name="connsiteY4" fmla="*/ 326285 h 2023853"/>
              <a:gd name="connsiteX5" fmla="*/ 2480152 w 2860172"/>
              <a:gd name="connsiteY5" fmla="*/ 1326140 h 2023853"/>
              <a:gd name="connsiteX6" fmla="*/ 2479216 w 2860172"/>
              <a:gd name="connsiteY6" fmla="*/ 1322755 h 2023853"/>
              <a:gd name="connsiteX7" fmla="*/ 2348905 w 2860172"/>
              <a:gd name="connsiteY7" fmla="*/ 1721466 h 2023853"/>
              <a:gd name="connsiteX8" fmla="*/ 2280556 w 2860172"/>
              <a:gd name="connsiteY8" fmla="*/ 1058272 h 2023853"/>
              <a:gd name="connsiteX9" fmla="*/ 2226338 w 2860172"/>
              <a:gd name="connsiteY9" fmla="*/ 1103673 h 2023853"/>
              <a:gd name="connsiteX10" fmla="*/ 0 w 2860172"/>
              <a:gd name="connsiteY10" fmla="*/ 2023853 h 2023853"/>
              <a:gd name="connsiteX11" fmla="*/ 1702841 w 2860172"/>
              <a:gd name="connsiteY11" fmla="*/ 735848 h 2023853"/>
              <a:gd name="connsiteX12" fmla="*/ 1811294 w 2860172"/>
              <a:gd name="connsiteY12" fmla="*/ 575004 h 2023853"/>
              <a:gd name="connsiteX13" fmla="*/ 1151281 w 2860172"/>
              <a:gd name="connsiteY13" fmla="*/ 506068 h 2023853"/>
              <a:gd name="connsiteX14" fmla="*/ 2640411 w 2860172"/>
              <a:gd name="connsiteY14" fmla="*/ 20803 h 2023853"/>
              <a:gd name="connsiteX15" fmla="*/ 2675299 w 2860172"/>
              <a:gd name="connsiteY15" fmla="*/ 10454 h 2023853"/>
              <a:gd name="connsiteX16" fmla="*/ 2723651 w 2860172"/>
              <a:gd name="connsiteY16" fmla="*/ 817 h 202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860172" h="2023853">
                <a:moveTo>
                  <a:pt x="2723651" y="817"/>
                </a:moveTo>
                <a:cubicBezTo>
                  <a:pt x="2768908" y="-3349"/>
                  <a:pt x="2804496" y="8545"/>
                  <a:pt x="2826935" y="33337"/>
                </a:cubicBezTo>
                <a:cubicBezTo>
                  <a:pt x="2828146" y="33729"/>
                  <a:pt x="2828970" y="34520"/>
                  <a:pt x="2829774" y="35326"/>
                </a:cubicBezTo>
                <a:cubicBezTo>
                  <a:pt x="2860445" y="66039"/>
                  <a:pt x="2869482" y="118360"/>
                  <a:pt x="2849613" y="185007"/>
                </a:cubicBezTo>
                <a:lnTo>
                  <a:pt x="2807494" y="326285"/>
                </a:lnTo>
                <a:lnTo>
                  <a:pt x="2480152" y="1326140"/>
                </a:lnTo>
                <a:lnTo>
                  <a:pt x="2479216" y="1322755"/>
                </a:lnTo>
                <a:lnTo>
                  <a:pt x="2348905" y="1721466"/>
                </a:lnTo>
                <a:lnTo>
                  <a:pt x="2280556" y="1058272"/>
                </a:lnTo>
                <a:lnTo>
                  <a:pt x="2226338" y="1103673"/>
                </a:lnTo>
                <a:cubicBezTo>
                  <a:pt x="1323053" y="1809646"/>
                  <a:pt x="162385" y="2005519"/>
                  <a:pt x="0" y="2023853"/>
                </a:cubicBezTo>
                <a:cubicBezTo>
                  <a:pt x="722027" y="1807246"/>
                  <a:pt x="1311081" y="1275400"/>
                  <a:pt x="1702841" y="735848"/>
                </a:cubicBezTo>
                <a:lnTo>
                  <a:pt x="1811294" y="575004"/>
                </a:lnTo>
                <a:lnTo>
                  <a:pt x="1151281" y="506068"/>
                </a:lnTo>
                <a:lnTo>
                  <a:pt x="2640411" y="20803"/>
                </a:lnTo>
                <a:lnTo>
                  <a:pt x="2675299" y="10454"/>
                </a:lnTo>
                <a:cubicBezTo>
                  <a:pt x="2692405" y="5379"/>
                  <a:pt x="2708565" y="2206"/>
                  <a:pt x="2723651" y="817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014220" y="6069965"/>
            <a:ext cx="13087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Times New Roman" panose="02020603050405020304" charset="0"/>
              </a:rPr>
              <a:t>u=u</a:t>
            </a:r>
            <a:r>
              <a:rPr lang="en-US" altLang="zh-CN" baseline="-25000">
                <a:latin typeface="Times New Roman" panose="02020603050405020304" charset="0"/>
              </a:rPr>
              <a:t>0</a:t>
            </a:r>
            <a:r>
              <a:rPr lang="en-US" altLang="zh-CN">
                <a:latin typeface="Times New Roman" panose="02020603050405020304" charset="0"/>
              </a:rPr>
              <a:t> +X/dX</a:t>
            </a:r>
            <a:endParaRPr lang="en-US" altLang="zh-CN" baseline="-25000">
              <a:latin typeface="Times New Roman" panose="02020603050405020304" charset="0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3613150" y="6069965"/>
            <a:ext cx="13087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Times New Roman" panose="02020603050405020304" charset="0"/>
              </a:rPr>
              <a:t>v=v</a:t>
            </a:r>
            <a:r>
              <a:rPr lang="en-US" altLang="zh-CN" baseline="-25000">
                <a:latin typeface="Times New Roman" panose="02020603050405020304" charset="0"/>
              </a:rPr>
              <a:t>0</a:t>
            </a:r>
            <a:r>
              <a:rPr lang="en-US" altLang="zh-CN">
                <a:latin typeface="Times New Roman" panose="02020603050405020304" charset="0"/>
              </a:rPr>
              <a:t> +Y/dY</a:t>
            </a:r>
            <a:endParaRPr lang="en-US" altLang="zh-CN" baseline="-25000">
              <a:latin typeface="Times New Roman" panose="0202060305040502030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693410" y="5931535"/>
            <a:ext cx="328422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</a:rPr>
              <a:t>(u</a:t>
            </a:r>
            <a:r>
              <a:rPr lang="en-US" altLang="zh-CN" baseline="-25000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</a:rPr>
              <a:t>0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</a:rPr>
              <a:t> , v</a:t>
            </a:r>
            <a:r>
              <a:rPr lang="en-US" altLang="zh-CN" baseline="-25000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</a:rPr>
              <a:t>o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</a:rPr>
              <a:t> )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</a:rPr>
              <a:t>光学中心点的像素坐标</a:t>
            </a:r>
          </a:p>
          <a:p>
            <a:r>
              <a:rPr lang="en-US" altLang="zh-CN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</a:rPr>
              <a:t>dX, dY 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Times New Roman" panose="02020603050405020304" charset="0"/>
              </a:rPr>
              <a:t>单个像素的物理尺寸</a:t>
            </a:r>
          </a:p>
        </p:txBody>
      </p:sp>
    </p:spTree>
    <p:extLst>
      <p:ext uri="{BB962C8B-B14F-4D97-AF65-F5344CB8AC3E}">
        <p14:creationId xmlns:p14="http://schemas.microsoft.com/office/powerpoint/2010/main" val="4066693840"/>
      </p:ext>
    </p:extLst>
  </p:cSld>
  <p:clrMapOvr>
    <a:masterClrMapping/>
  </p:clrMapOvr>
  <p:transition spd="med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图像间转变关系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870585" y="4007485"/>
            <a:ext cx="267589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图像</a:t>
            </a:r>
            <a:r>
              <a:rPr lang="zh-CN" altLang="en-US" b="1"/>
              <a:t>物理</a:t>
            </a:r>
            <a:r>
              <a:rPr lang="zh-CN" altLang="en-US"/>
              <a:t>坐标系</a:t>
            </a:r>
            <a:r>
              <a:rPr lang="zh-CN" altLang="en-US">
                <a:latin typeface="Times New Roman" panose="02020603050405020304" charset="0"/>
              </a:rPr>
              <a:t>（</a:t>
            </a:r>
            <a:r>
              <a:rPr lang="en-US" altLang="zh-CN">
                <a:latin typeface="Times New Roman" panose="02020603050405020304" charset="0"/>
              </a:rPr>
              <a:t>X, Y</a:t>
            </a:r>
            <a:r>
              <a:rPr lang="zh-CN" altLang="en-US">
                <a:latin typeface="Times New Roman" panose="02020603050405020304" charset="0"/>
              </a:rPr>
              <a:t>）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963295" y="5181600"/>
            <a:ext cx="258318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图像</a:t>
            </a:r>
            <a:r>
              <a:rPr lang="zh-CN" altLang="en-US" b="1"/>
              <a:t>像素</a:t>
            </a:r>
            <a:r>
              <a:rPr lang="zh-CN" altLang="en-US"/>
              <a:t>坐标系（</a:t>
            </a:r>
            <a:r>
              <a:rPr lang="en-US" altLang="zh-CN">
                <a:latin typeface="Times New Roman" panose="02020603050405020304" charset="0"/>
              </a:rPr>
              <a:t>u, v</a:t>
            </a:r>
            <a:r>
              <a:rPr lang="zh-CN" altLang="en-US"/>
              <a:t>）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1006475" y="2796540"/>
            <a:ext cx="2540000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相机坐标系（</a:t>
            </a:r>
            <a:r>
              <a:rPr lang="en-US" altLang="zh-CN">
                <a:latin typeface="Times New Roman" panose="02020603050405020304" charset="0"/>
              </a:rPr>
              <a:t>x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en-US" altLang="zh-CN">
                <a:latin typeface="Times New Roman" panose="02020603050405020304" charset="0"/>
              </a:rPr>
              <a:t>, y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en-US" altLang="zh-CN">
                <a:latin typeface="Times New Roman" panose="02020603050405020304" charset="0"/>
              </a:rPr>
              <a:t>, z</a:t>
            </a:r>
            <a:r>
              <a:rPr lang="en-US" altLang="zh-CN" baseline="-25000">
                <a:latin typeface="Times New Roman" panose="02020603050405020304" charset="0"/>
              </a:rPr>
              <a:t>c</a:t>
            </a:r>
            <a:r>
              <a:rPr lang="zh-CN" altLang="en-US"/>
              <a:t>）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82650" y="1659255"/>
            <a:ext cx="2663825" cy="3683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/>
              <a:t>世界坐标系</a:t>
            </a:r>
            <a:r>
              <a:rPr lang="zh-CN" altLang="en-US">
                <a:latin typeface="Times New Roman" panose="02020603050405020304" charset="0"/>
              </a:rPr>
              <a:t>（</a:t>
            </a:r>
            <a:r>
              <a:rPr lang="en-US" altLang="zh-CN">
                <a:latin typeface="Times New Roman" panose="02020603050405020304" charset="0"/>
              </a:rPr>
              <a:t>x</a:t>
            </a:r>
            <a:r>
              <a:rPr lang="en-US" altLang="zh-CN" baseline="-25000">
                <a:latin typeface="Times New Roman" panose="02020603050405020304" charset="0"/>
              </a:rPr>
              <a:t>w</a:t>
            </a:r>
            <a:r>
              <a:rPr lang="en-US" altLang="zh-CN">
                <a:latin typeface="Times New Roman" panose="02020603050405020304" charset="0"/>
              </a:rPr>
              <a:t>, y</a:t>
            </a:r>
            <a:r>
              <a:rPr lang="en-US" altLang="zh-CN" baseline="-25000">
                <a:latin typeface="Times New Roman" panose="02020603050405020304" charset="0"/>
              </a:rPr>
              <a:t>w</a:t>
            </a:r>
            <a:r>
              <a:rPr lang="en-US" altLang="zh-CN">
                <a:latin typeface="Times New Roman" panose="02020603050405020304" charset="0"/>
              </a:rPr>
              <a:t>, z</a:t>
            </a:r>
            <a:r>
              <a:rPr lang="en-US" altLang="zh-CN" baseline="-25000">
                <a:latin typeface="Times New Roman" panose="02020603050405020304" charset="0"/>
              </a:rPr>
              <a:t>w</a:t>
            </a:r>
            <a:r>
              <a:rPr lang="zh-CN" altLang="en-US">
                <a:latin typeface="Times New Roman" panose="02020603050405020304" charset="0"/>
              </a:rPr>
              <a:t>）</a:t>
            </a:r>
          </a:p>
        </p:txBody>
      </p:sp>
      <p:sp>
        <p:nvSpPr>
          <p:cNvPr id="3" name="右箭头 2"/>
          <p:cNvSpPr/>
          <p:nvPr/>
        </p:nvSpPr>
        <p:spPr>
          <a:xfrm rot="5400000">
            <a:off x="1739900" y="2004695"/>
            <a:ext cx="622300" cy="93980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右箭头 3"/>
          <p:cNvSpPr/>
          <p:nvPr/>
        </p:nvSpPr>
        <p:spPr>
          <a:xfrm rot="5400000">
            <a:off x="1739900" y="3121660"/>
            <a:ext cx="622300" cy="93980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右箭头 4"/>
          <p:cNvSpPr/>
          <p:nvPr/>
        </p:nvSpPr>
        <p:spPr>
          <a:xfrm rot="5400000">
            <a:off x="1739900" y="4309110"/>
            <a:ext cx="622300" cy="939800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2520950" y="2305685"/>
            <a:ext cx="125984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三维</a:t>
            </a:r>
            <a:r>
              <a:rPr lang="en-US" altLang="zh-CN" sz="1600">
                <a:solidFill>
                  <a:schemeClr val="bg1">
                    <a:lumMod val="50000"/>
                  </a:schemeClr>
                </a:solidFill>
              </a:rPr>
              <a:t>=&gt;</a:t>
            </a:r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三维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20950" y="3388995"/>
            <a:ext cx="125984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三维</a:t>
            </a:r>
            <a:r>
              <a:rPr lang="en-US" altLang="zh-CN" sz="1600">
                <a:solidFill>
                  <a:schemeClr val="bg1">
                    <a:lumMod val="50000"/>
                  </a:schemeClr>
                </a:solidFill>
              </a:rPr>
              <a:t>=&gt;</a:t>
            </a:r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二维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520950" y="4610100"/>
            <a:ext cx="125984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二维</a:t>
            </a:r>
            <a:r>
              <a:rPr lang="en-US" altLang="zh-CN" sz="1600">
                <a:solidFill>
                  <a:schemeClr val="bg1">
                    <a:lumMod val="50000"/>
                  </a:schemeClr>
                </a:solidFill>
              </a:rPr>
              <a:t>=&gt;</a:t>
            </a:r>
            <a:r>
              <a:rPr lang="zh-CN" altLang="en-US" sz="1600">
                <a:solidFill>
                  <a:schemeClr val="bg1">
                    <a:lumMod val="50000"/>
                  </a:schemeClr>
                </a:solidFill>
              </a:rPr>
              <a:t>二维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4096385" y="1976120"/>
            <a:ext cx="3939540" cy="645160"/>
            <a:chOff x="5821" y="3364"/>
            <a:chExt cx="6204" cy="1016"/>
          </a:xfrm>
        </p:grpSpPr>
        <p:sp>
          <p:nvSpPr>
            <p:cNvPr id="10" name="文本框 9"/>
            <p:cNvSpPr txBox="1"/>
            <p:nvPr/>
          </p:nvSpPr>
          <p:spPr>
            <a:xfrm>
              <a:off x="5821" y="3582"/>
              <a:ext cx="252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anose="02020603050405020304" charset="0"/>
                  <a:sym typeface="+mn-ea"/>
                </a:rPr>
                <a:t>(x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c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, y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c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, z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c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, 1)</a:t>
              </a:r>
              <a:r>
                <a:rPr lang="en-US" altLang="zh-CN" baseline="30000">
                  <a:latin typeface="Times New Roman" panose="02020603050405020304" charset="0"/>
                  <a:sym typeface="+mn-ea"/>
                </a:rPr>
                <a:t>T </a:t>
              </a:r>
              <a:r>
                <a:rPr lang="en-US" altLang="zh-CN">
                  <a:sym typeface="+mn-ea"/>
                </a:rPr>
                <a:t>=  </a:t>
              </a: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8345" y="3364"/>
              <a:ext cx="1155" cy="1016"/>
              <a:chOff x="8684" y="3388"/>
              <a:chExt cx="1155" cy="1016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8789" y="3388"/>
                <a:ext cx="938" cy="10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>
                    <a:latin typeface="Times New Roman" panose="02020603050405020304" charset="0"/>
                  </a:rPr>
                  <a:t>R   t</a:t>
                </a:r>
              </a:p>
              <a:p>
                <a:r>
                  <a:rPr lang="en-US" altLang="zh-CN" b="1">
                    <a:latin typeface="Times New Roman" panose="02020603050405020304" charset="0"/>
                  </a:rPr>
                  <a:t>0   1</a:t>
                </a:r>
              </a:p>
            </p:txBody>
          </p:sp>
          <p:sp>
            <p:nvSpPr>
              <p:cNvPr id="12" name="左中括号 11"/>
              <p:cNvSpPr/>
              <p:nvPr/>
            </p:nvSpPr>
            <p:spPr>
              <a:xfrm>
                <a:off x="8684" y="3444"/>
                <a:ext cx="167" cy="870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左中括号 12"/>
              <p:cNvSpPr/>
              <p:nvPr/>
            </p:nvSpPr>
            <p:spPr>
              <a:xfrm rot="10800000">
                <a:off x="9673" y="3461"/>
                <a:ext cx="167" cy="870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9501" y="3582"/>
              <a:ext cx="252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anose="02020603050405020304" charset="0"/>
                  <a:sym typeface="+mn-ea"/>
                </a:rPr>
                <a:t>(x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w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, y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w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, z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w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, 1)</a:t>
              </a:r>
              <a:r>
                <a:rPr lang="en-US" altLang="zh-CN" baseline="30000">
                  <a:latin typeface="Times New Roman" panose="02020603050405020304" charset="0"/>
                  <a:sym typeface="+mn-ea"/>
                </a:rPr>
                <a:t>T </a:t>
              </a:r>
              <a:r>
                <a:rPr lang="en-US" altLang="zh-CN">
                  <a:sym typeface="+mn-ea"/>
                </a:rPr>
                <a:t>  </a:t>
              </a: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4075430" y="1623695"/>
            <a:ext cx="2240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坐标系的刚体转换：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4142105" y="3248660"/>
            <a:ext cx="4035425" cy="922020"/>
            <a:chOff x="5965" y="4972"/>
            <a:chExt cx="6355" cy="1452"/>
          </a:xfrm>
        </p:grpSpPr>
        <p:grpSp>
          <p:nvGrpSpPr>
            <p:cNvPr id="21" name="组合 20"/>
            <p:cNvGrpSpPr/>
            <p:nvPr/>
          </p:nvGrpSpPr>
          <p:grpSpPr>
            <a:xfrm>
              <a:off x="8473" y="4972"/>
              <a:ext cx="1675" cy="1452"/>
              <a:chOff x="8527" y="4972"/>
              <a:chExt cx="1675" cy="1452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8554" y="4972"/>
                <a:ext cx="1648" cy="1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>
                    <a:latin typeface="Times New Roman" panose="02020603050405020304" charset="0"/>
                  </a:rPr>
                  <a:t>f 0 0 0</a:t>
                </a:r>
              </a:p>
              <a:p>
                <a:r>
                  <a:rPr lang="en-US" altLang="zh-CN">
                    <a:latin typeface="Times New Roman" panose="02020603050405020304" charset="0"/>
                  </a:rPr>
                  <a:t>0 f 0 0</a:t>
                </a:r>
              </a:p>
              <a:p>
                <a:r>
                  <a:rPr lang="en-US" altLang="zh-CN">
                    <a:latin typeface="Times New Roman" panose="02020603050405020304" charset="0"/>
                  </a:rPr>
                  <a:t>0 0 1 0</a:t>
                </a:r>
              </a:p>
            </p:txBody>
          </p:sp>
          <p:sp>
            <p:nvSpPr>
              <p:cNvPr id="19" name="左中括号 18"/>
              <p:cNvSpPr/>
              <p:nvPr/>
            </p:nvSpPr>
            <p:spPr>
              <a:xfrm>
                <a:off x="8527" y="5017"/>
                <a:ext cx="129" cy="1240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左中括号 19"/>
              <p:cNvSpPr/>
              <p:nvPr/>
            </p:nvSpPr>
            <p:spPr>
              <a:xfrm rot="10800000">
                <a:off x="9681" y="5017"/>
                <a:ext cx="129" cy="1240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5965" y="5372"/>
              <a:ext cx="28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anose="02020603050405020304" charset="0"/>
                  <a:sym typeface="+mn-ea"/>
                </a:rPr>
                <a:t>z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c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 *(X, Y, 1)</a:t>
              </a:r>
              <a:r>
                <a:rPr lang="en-US" altLang="zh-CN" baseline="30000">
                  <a:latin typeface="Times New Roman" panose="02020603050405020304" charset="0"/>
                  <a:sym typeface="+mn-ea"/>
                </a:rPr>
                <a:t>T </a:t>
              </a:r>
              <a:r>
                <a:rPr lang="en-US" altLang="zh-CN">
                  <a:sym typeface="+mn-ea"/>
                </a:rPr>
                <a:t>=  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796" y="5347"/>
              <a:ext cx="2524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anose="02020603050405020304" charset="0"/>
                  <a:sym typeface="+mn-ea"/>
                </a:rPr>
                <a:t>(x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c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, y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c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, z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c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, 1)</a:t>
              </a:r>
              <a:r>
                <a:rPr lang="en-US" altLang="zh-CN" baseline="30000">
                  <a:latin typeface="Times New Roman" panose="02020603050405020304" charset="0"/>
                  <a:sym typeface="+mn-ea"/>
                </a:rPr>
                <a:t>T </a:t>
              </a:r>
              <a:r>
                <a:rPr lang="en-US" altLang="zh-CN">
                  <a:sym typeface="+mn-ea"/>
                </a:rPr>
                <a:t>  </a:t>
              </a: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4137660" y="2882265"/>
            <a:ext cx="4017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基于针孔相机模型的透视投影变换：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4177665" y="4259580"/>
            <a:ext cx="3611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图像物理坐标与像素坐标的转换：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4223385" y="4610100"/>
            <a:ext cx="4414520" cy="922020"/>
            <a:chOff x="6543" y="7836"/>
            <a:chExt cx="6952" cy="1452"/>
          </a:xfrm>
        </p:grpSpPr>
        <p:grpSp>
          <p:nvGrpSpPr>
            <p:cNvPr id="34" name="组合 33"/>
            <p:cNvGrpSpPr/>
            <p:nvPr/>
          </p:nvGrpSpPr>
          <p:grpSpPr>
            <a:xfrm>
              <a:off x="8342" y="7836"/>
              <a:ext cx="2766" cy="1452"/>
              <a:chOff x="8342" y="7836"/>
              <a:chExt cx="2766" cy="1452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8418" y="7836"/>
                <a:ext cx="2690" cy="1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>
                    <a:latin typeface="Times New Roman" panose="02020603050405020304" charset="0"/>
                  </a:rPr>
                  <a:t>1/dX    0    u</a:t>
                </a:r>
                <a:r>
                  <a:rPr lang="en-US" altLang="zh-CN" baseline="-25000">
                    <a:latin typeface="Times New Roman" panose="02020603050405020304" charset="0"/>
                  </a:rPr>
                  <a:t>0</a:t>
                </a:r>
                <a:r>
                  <a:rPr lang="en-US" altLang="zh-CN">
                    <a:latin typeface="Times New Roman" panose="02020603050405020304" charset="0"/>
                  </a:rPr>
                  <a:t> </a:t>
                </a:r>
              </a:p>
              <a:p>
                <a:r>
                  <a:rPr lang="en-US" altLang="zh-CN">
                    <a:latin typeface="Times New Roman" panose="02020603050405020304" charset="0"/>
                  </a:rPr>
                  <a:t>0      1/dY  v</a:t>
                </a:r>
                <a:r>
                  <a:rPr lang="en-US" altLang="zh-CN" baseline="-25000">
                    <a:latin typeface="Times New Roman" panose="02020603050405020304" charset="0"/>
                  </a:rPr>
                  <a:t>0</a:t>
                </a:r>
                <a:r>
                  <a:rPr lang="en-US" altLang="zh-CN">
                    <a:latin typeface="Times New Roman" panose="02020603050405020304" charset="0"/>
                  </a:rPr>
                  <a:t>   </a:t>
                </a:r>
              </a:p>
              <a:p>
                <a:r>
                  <a:rPr lang="en-US" altLang="zh-CN">
                    <a:latin typeface="Times New Roman" panose="02020603050405020304" charset="0"/>
                  </a:rPr>
                  <a:t>0          0    1</a:t>
                </a:r>
              </a:p>
            </p:txBody>
          </p:sp>
          <p:sp>
            <p:nvSpPr>
              <p:cNvPr id="32" name="左中括号 31"/>
              <p:cNvSpPr/>
              <p:nvPr/>
            </p:nvSpPr>
            <p:spPr>
              <a:xfrm>
                <a:off x="8342" y="7895"/>
                <a:ext cx="130" cy="1333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左中括号 32"/>
              <p:cNvSpPr/>
              <p:nvPr/>
            </p:nvSpPr>
            <p:spPr>
              <a:xfrm rot="10800000">
                <a:off x="10550" y="7895"/>
                <a:ext cx="130" cy="1333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5" name="文本框 34"/>
            <p:cNvSpPr txBox="1"/>
            <p:nvPr/>
          </p:nvSpPr>
          <p:spPr>
            <a:xfrm>
              <a:off x="10651" y="8271"/>
              <a:ext cx="28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anose="02020603050405020304" charset="0"/>
                  <a:sym typeface="+mn-ea"/>
                </a:rPr>
                <a:t>(X, Y, 1)</a:t>
              </a:r>
              <a:r>
                <a:rPr lang="en-US" altLang="zh-CN" baseline="30000">
                  <a:latin typeface="Times New Roman" panose="02020603050405020304" charset="0"/>
                  <a:sym typeface="+mn-ea"/>
                </a:rPr>
                <a:t>T </a:t>
              </a:r>
              <a:r>
                <a:rPr lang="en-US" altLang="zh-CN">
                  <a:sym typeface="+mn-ea"/>
                </a:rPr>
                <a:t>  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543" y="8272"/>
              <a:ext cx="28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anose="02020603050405020304" charset="0"/>
                  <a:sym typeface="+mn-ea"/>
                </a:rPr>
                <a:t>(u, v, 1)</a:t>
              </a:r>
              <a:r>
                <a:rPr lang="en-US" altLang="zh-CN" baseline="30000">
                  <a:latin typeface="Times New Roman" panose="02020603050405020304" charset="0"/>
                  <a:sym typeface="+mn-ea"/>
                </a:rPr>
                <a:t>T </a:t>
              </a:r>
              <a:r>
                <a:rPr lang="en-US" altLang="zh-CN">
                  <a:sym typeface="+mn-ea"/>
                </a:rPr>
                <a:t>=  </a:t>
              </a: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2325370" y="5698490"/>
            <a:ext cx="5349240" cy="933450"/>
            <a:chOff x="3734" y="8812"/>
            <a:chExt cx="8424" cy="1470"/>
          </a:xfrm>
        </p:grpSpPr>
        <p:sp>
          <p:nvSpPr>
            <p:cNvPr id="38" name="文本框 37"/>
            <p:cNvSpPr txBox="1"/>
            <p:nvPr/>
          </p:nvSpPr>
          <p:spPr>
            <a:xfrm>
              <a:off x="3734" y="9266"/>
              <a:ext cx="28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anose="02020603050405020304" charset="0"/>
                  <a:sym typeface="+mn-ea"/>
                </a:rPr>
                <a:t>z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c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 *(u, v, 1)</a:t>
              </a:r>
              <a:r>
                <a:rPr lang="en-US" altLang="zh-CN" baseline="30000">
                  <a:latin typeface="Times New Roman" panose="02020603050405020304" charset="0"/>
                  <a:sym typeface="+mn-ea"/>
                </a:rPr>
                <a:t>T </a:t>
              </a:r>
              <a:r>
                <a:rPr lang="en-US" altLang="zh-CN">
                  <a:sym typeface="+mn-ea"/>
                </a:rPr>
                <a:t>=  </a:t>
              </a: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8478" y="9048"/>
              <a:ext cx="3680" cy="1016"/>
              <a:chOff x="8345" y="3364"/>
              <a:chExt cx="3680" cy="1016"/>
            </a:xfrm>
          </p:grpSpPr>
          <p:grpSp>
            <p:nvGrpSpPr>
              <p:cNvPr id="44" name="组合 43"/>
              <p:cNvGrpSpPr/>
              <p:nvPr/>
            </p:nvGrpSpPr>
            <p:grpSpPr>
              <a:xfrm>
                <a:off x="8345" y="3364"/>
                <a:ext cx="1155" cy="1016"/>
                <a:chOff x="8684" y="3388"/>
                <a:chExt cx="1155" cy="1016"/>
              </a:xfrm>
            </p:grpSpPr>
            <p:sp>
              <p:nvSpPr>
                <p:cNvPr id="45" name="文本框 44"/>
                <p:cNvSpPr txBox="1"/>
                <p:nvPr/>
              </p:nvSpPr>
              <p:spPr>
                <a:xfrm>
                  <a:off x="8789" y="3388"/>
                  <a:ext cx="938" cy="10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b="1">
                      <a:latin typeface="Times New Roman" panose="02020603050405020304" charset="0"/>
                    </a:rPr>
                    <a:t>R   t</a:t>
                  </a:r>
                </a:p>
                <a:p>
                  <a:r>
                    <a:rPr lang="en-US" altLang="zh-CN" b="1">
                      <a:latin typeface="Times New Roman" panose="02020603050405020304" charset="0"/>
                    </a:rPr>
                    <a:t>0   1</a:t>
                  </a:r>
                </a:p>
              </p:txBody>
            </p:sp>
            <p:sp>
              <p:nvSpPr>
                <p:cNvPr id="46" name="左中括号 45"/>
                <p:cNvSpPr/>
                <p:nvPr/>
              </p:nvSpPr>
              <p:spPr>
                <a:xfrm>
                  <a:off x="8684" y="3444"/>
                  <a:ext cx="167" cy="870"/>
                </a:xfrm>
                <a:prstGeom prst="leftBracket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7" name="左中括号 46"/>
                <p:cNvSpPr/>
                <p:nvPr/>
              </p:nvSpPr>
              <p:spPr>
                <a:xfrm rot="10800000">
                  <a:off x="9673" y="3461"/>
                  <a:ext cx="167" cy="870"/>
                </a:xfrm>
                <a:prstGeom prst="leftBracket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8" name="文本框 47"/>
              <p:cNvSpPr txBox="1"/>
              <p:nvPr/>
            </p:nvSpPr>
            <p:spPr>
              <a:xfrm>
                <a:off x="9501" y="3582"/>
                <a:ext cx="252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zh-CN">
                    <a:latin typeface="Times New Roman" panose="02020603050405020304" charset="0"/>
                    <a:sym typeface="+mn-ea"/>
                  </a:rPr>
                  <a:t>(x</a:t>
                </a:r>
                <a:r>
                  <a:rPr lang="en-US" altLang="zh-CN" baseline="-25000">
                    <a:latin typeface="Times New Roman" panose="02020603050405020304" charset="0"/>
                    <a:sym typeface="+mn-ea"/>
                  </a:rPr>
                  <a:t>w</a:t>
                </a:r>
                <a:r>
                  <a:rPr lang="en-US" altLang="zh-CN">
                    <a:latin typeface="Times New Roman" panose="02020603050405020304" charset="0"/>
                    <a:sym typeface="+mn-ea"/>
                  </a:rPr>
                  <a:t>, y</a:t>
                </a:r>
                <a:r>
                  <a:rPr lang="en-US" altLang="zh-CN" baseline="-25000">
                    <a:latin typeface="Times New Roman" panose="02020603050405020304" charset="0"/>
                    <a:sym typeface="+mn-ea"/>
                  </a:rPr>
                  <a:t>w</a:t>
                </a:r>
                <a:r>
                  <a:rPr lang="en-US" altLang="zh-CN">
                    <a:latin typeface="Times New Roman" panose="02020603050405020304" charset="0"/>
                    <a:sym typeface="+mn-ea"/>
                  </a:rPr>
                  <a:t>, z</a:t>
                </a:r>
                <a:r>
                  <a:rPr lang="en-US" altLang="zh-CN" baseline="-25000">
                    <a:latin typeface="Times New Roman" panose="02020603050405020304" charset="0"/>
                    <a:sym typeface="+mn-ea"/>
                  </a:rPr>
                  <a:t>w</a:t>
                </a:r>
                <a:r>
                  <a:rPr lang="en-US" altLang="zh-CN">
                    <a:latin typeface="Times New Roman" panose="02020603050405020304" charset="0"/>
                    <a:sym typeface="+mn-ea"/>
                  </a:rPr>
                  <a:t>, 1)</a:t>
                </a:r>
                <a:r>
                  <a:rPr lang="en-US" altLang="zh-CN" baseline="30000">
                    <a:latin typeface="Times New Roman" panose="02020603050405020304" charset="0"/>
                    <a:sym typeface="+mn-ea"/>
                  </a:rPr>
                  <a:t>T </a:t>
                </a:r>
                <a:r>
                  <a:rPr lang="en-US" altLang="zh-CN">
                    <a:sym typeface="+mn-ea"/>
                  </a:rPr>
                  <a:t>  </a:t>
                </a: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6074" y="8812"/>
              <a:ext cx="2714" cy="1470"/>
              <a:chOff x="6074" y="8812"/>
              <a:chExt cx="2714" cy="1470"/>
            </a:xfrm>
          </p:grpSpPr>
          <p:sp>
            <p:nvSpPr>
              <p:cNvPr id="40" name="文本框 39"/>
              <p:cNvSpPr txBox="1"/>
              <p:nvPr/>
            </p:nvSpPr>
            <p:spPr>
              <a:xfrm>
                <a:off x="6098" y="8830"/>
                <a:ext cx="2690" cy="1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>
                    <a:latin typeface="Times New Roman" panose="02020603050405020304" charset="0"/>
                  </a:rPr>
                  <a:t>f/dX    0    u</a:t>
                </a:r>
                <a:r>
                  <a:rPr lang="en-US" altLang="zh-CN" baseline="-25000">
                    <a:latin typeface="Times New Roman" panose="02020603050405020304" charset="0"/>
                  </a:rPr>
                  <a:t>0</a:t>
                </a:r>
                <a:r>
                  <a:rPr lang="en-US" altLang="zh-CN">
                    <a:latin typeface="Times New Roman" panose="02020603050405020304" charset="0"/>
                  </a:rPr>
                  <a:t> </a:t>
                </a:r>
              </a:p>
              <a:p>
                <a:r>
                  <a:rPr lang="en-US" altLang="zh-CN">
                    <a:latin typeface="Times New Roman" panose="02020603050405020304" charset="0"/>
                  </a:rPr>
                  <a:t>0      f/dY  v</a:t>
                </a:r>
                <a:r>
                  <a:rPr lang="en-US" altLang="zh-CN" baseline="-25000">
                    <a:latin typeface="Times New Roman" panose="02020603050405020304" charset="0"/>
                  </a:rPr>
                  <a:t>0</a:t>
                </a:r>
                <a:r>
                  <a:rPr lang="en-US" altLang="zh-CN">
                    <a:latin typeface="Times New Roman" panose="02020603050405020304" charset="0"/>
                  </a:rPr>
                  <a:t>   </a:t>
                </a:r>
              </a:p>
              <a:p>
                <a:r>
                  <a:rPr lang="en-US" altLang="zh-CN">
                    <a:latin typeface="Times New Roman" panose="02020603050405020304" charset="0"/>
                  </a:rPr>
                  <a:t>0          0    1</a:t>
                </a:r>
              </a:p>
            </p:txBody>
          </p:sp>
          <p:sp>
            <p:nvSpPr>
              <p:cNvPr id="49" name="左中括号 48"/>
              <p:cNvSpPr/>
              <p:nvPr/>
            </p:nvSpPr>
            <p:spPr>
              <a:xfrm>
                <a:off x="6074" y="8812"/>
                <a:ext cx="120" cy="1434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左中括号 49"/>
              <p:cNvSpPr/>
              <p:nvPr/>
            </p:nvSpPr>
            <p:spPr>
              <a:xfrm rot="10800000">
                <a:off x="8140" y="8812"/>
                <a:ext cx="120" cy="1434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90208859"/>
      </p:ext>
    </p:extLst>
  </p:cSld>
  <p:clrMapOvr>
    <a:masterClrMapping/>
  </p:clrMapOvr>
  <p:transition spd="med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图像间转变关系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1807845" y="1825625"/>
            <a:ext cx="5349240" cy="933450"/>
            <a:chOff x="3734" y="8812"/>
            <a:chExt cx="8424" cy="1470"/>
          </a:xfrm>
        </p:grpSpPr>
        <p:sp>
          <p:nvSpPr>
            <p:cNvPr id="38" name="文本框 37"/>
            <p:cNvSpPr txBox="1"/>
            <p:nvPr/>
          </p:nvSpPr>
          <p:spPr>
            <a:xfrm>
              <a:off x="3734" y="9266"/>
              <a:ext cx="28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>
                  <a:latin typeface="Times New Roman" panose="02020603050405020304" charset="0"/>
                  <a:sym typeface="+mn-ea"/>
                </a:rPr>
                <a:t>z</a:t>
              </a:r>
              <a:r>
                <a:rPr lang="en-US" altLang="zh-CN" baseline="-25000">
                  <a:latin typeface="Times New Roman" panose="02020603050405020304" charset="0"/>
                  <a:sym typeface="+mn-ea"/>
                </a:rPr>
                <a:t>c</a:t>
              </a:r>
              <a:r>
                <a:rPr lang="en-US" altLang="zh-CN">
                  <a:latin typeface="Times New Roman" panose="02020603050405020304" charset="0"/>
                  <a:sym typeface="+mn-ea"/>
                </a:rPr>
                <a:t> *(u, v, 1)</a:t>
              </a:r>
              <a:r>
                <a:rPr lang="en-US" altLang="zh-CN" baseline="30000">
                  <a:latin typeface="Times New Roman" panose="02020603050405020304" charset="0"/>
                  <a:sym typeface="+mn-ea"/>
                </a:rPr>
                <a:t>T </a:t>
              </a:r>
              <a:r>
                <a:rPr lang="en-US" altLang="zh-CN">
                  <a:sym typeface="+mn-ea"/>
                </a:rPr>
                <a:t>=  </a:t>
              </a: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8478" y="9048"/>
              <a:ext cx="3680" cy="1016"/>
              <a:chOff x="8345" y="3364"/>
              <a:chExt cx="3680" cy="1016"/>
            </a:xfrm>
          </p:grpSpPr>
          <p:grpSp>
            <p:nvGrpSpPr>
              <p:cNvPr id="44" name="组合 43"/>
              <p:cNvGrpSpPr/>
              <p:nvPr/>
            </p:nvGrpSpPr>
            <p:grpSpPr>
              <a:xfrm>
                <a:off x="8345" y="3364"/>
                <a:ext cx="1155" cy="1016"/>
                <a:chOff x="8684" y="3388"/>
                <a:chExt cx="1155" cy="1016"/>
              </a:xfrm>
            </p:grpSpPr>
            <p:sp>
              <p:nvSpPr>
                <p:cNvPr id="45" name="文本框 44"/>
                <p:cNvSpPr txBox="1"/>
                <p:nvPr/>
              </p:nvSpPr>
              <p:spPr>
                <a:xfrm>
                  <a:off x="8789" y="3388"/>
                  <a:ext cx="938" cy="10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b="1">
                      <a:latin typeface="Times New Roman" panose="02020603050405020304" charset="0"/>
                    </a:rPr>
                    <a:t>R   t</a:t>
                  </a:r>
                </a:p>
                <a:p>
                  <a:r>
                    <a:rPr lang="en-US" altLang="zh-CN" b="1">
                      <a:latin typeface="Times New Roman" panose="02020603050405020304" charset="0"/>
                    </a:rPr>
                    <a:t>0   1</a:t>
                  </a:r>
                </a:p>
              </p:txBody>
            </p:sp>
            <p:sp>
              <p:nvSpPr>
                <p:cNvPr id="46" name="左中括号 45"/>
                <p:cNvSpPr/>
                <p:nvPr/>
              </p:nvSpPr>
              <p:spPr>
                <a:xfrm>
                  <a:off x="8684" y="3444"/>
                  <a:ext cx="167" cy="870"/>
                </a:xfrm>
                <a:prstGeom prst="leftBracket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7" name="左中括号 46"/>
                <p:cNvSpPr/>
                <p:nvPr/>
              </p:nvSpPr>
              <p:spPr>
                <a:xfrm rot="10800000">
                  <a:off x="9673" y="3461"/>
                  <a:ext cx="167" cy="870"/>
                </a:xfrm>
                <a:prstGeom prst="leftBracket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8" name="文本框 47"/>
              <p:cNvSpPr txBox="1"/>
              <p:nvPr/>
            </p:nvSpPr>
            <p:spPr>
              <a:xfrm>
                <a:off x="9501" y="3582"/>
                <a:ext cx="2524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altLang="zh-CN">
                    <a:latin typeface="Times New Roman" panose="02020603050405020304" charset="0"/>
                    <a:sym typeface="+mn-ea"/>
                  </a:rPr>
                  <a:t>(x</a:t>
                </a:r>
                <a:r>
                  <a:rPr lang="en-US" altLang="zh-CN" baseline="-25000">
                    <a:latin typeface="Times New Roman" panose="02020603050405020304" charset="0"/>
                    <a:sym typeface="+mn-ea"/>
                  </a:rPr>
                  <a:t>w</a:t>
                </a:r>
                <a:r>
                  <a:rPr lang="en-US" altLang="zh-CN">
                    <a:latin typeface="Times New Roman" panose="02020603050405020304" charset="0"/>
                    <a:sym typeface="+mn-ea"/>
                  </a:rPr>
                  <a:t>, y</a:t>
                </a:r>
                <a:r>
                  <a:rPr lang="en-US" altLang="zh-CN" baseline="-25000">
                    <a:latin typeface="Times New Roman" panose="02020603050405020304" charset="0"/>
                    <a:sym typeface="+mn-ea"/>
                  </a:rPr>
                  <a:t>w</a:t>
                </a:r>
                <a:r>
                  <a:rPr lang="en-US" altLang="zh-CN">
                    <a:latin typeface="Times New Roman" panose="02020603050405020304" charset="0"/>
                    <a:sym typeface="+mn-ea"/>
                  </a:rPr>
                  <a:t>, z</a:t>
                </a:r>
                <a:r>
                  <a:rPr lang="en-US" altLang="zh-CN" baseline="-25000">
                    <a:latin typeface="Times New Roman" panose="02020603050405020304" charset="0"/>
                    <a:sym typeface="+mn-ea"/>
                  </a:rPr>
                  <a:t>w</a:t>
                </a:r>
                <a:r>
                  <a:rPr lang="en-US" altLang="zh-CN">
                    <a:latin typeface="Times New Roman" panose="02020603050405020304" charset="0"/>
                    <a:sym typeface="+mn-ea"/>
                  </a:rPr>
                  <a:t>, 1)</a:t>
                </a:r>
                <a:r>
                  <a:rPr lang="en-US" altLang="zh-CN" baseline="30000">
                    <a:latin typeface="Times New Roman" panose="02020603050405020304" charset="0"/>
                    <a:sym typeface="+mn-ea"/>
                  </a:rPr>
                  <a:t>T </a:t>
                </a:r>
                <a:r>
                  <a:rPr lang="en-US" altLang="zh-CN">
                    <a:sym typeface="+mn-ea"/>
                  </a:rPr>
                  <a:t>  </a:t>
                </a: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6074" y="8812"/>
              <a:ext cx="2714" cy="1470"/>
              <a:chOff x="6074" y="8812"/>
              <a:chExt cx="2714" cy="1470"/>
            </a:xfrm>
          </p:grpSpPr>
          <p:sp>
            <p:nvSpPr>
              <p:cNvPr id="40" name="文本框 39"/>
              <p:cNvSpPr txBox="1"/>
              <p:nvPr/>
            </p:nvSpPr>
            <p:spPr>
              <a:xfrm>
                <a:off x="6098" y="8830"/>
                <a:ext cx="2690" cy="14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>
                    <a:latin typeface="Times New Roman" panose="02020603050405020304" charset="0"/>
                  </a:rPr>
                  <a:t>f/dX    0    u</a:t>
                </a:r>
                <a:r>
                  <a:rPr lang="en-US" altLang="zh-CN" baseline="-25000">
                    <a:latin typeface="Times New Roman" panose="02020603050405020304" charset="0"/>
                  </a:rPr>
                  <a:t>0</a:t>
                </a:r>
                <a:r>
                  <a:rPr lang="en-US" altLang="zh-CN">
                    <a:latin typeface="Times New Roman" panose="02020603050405020304" charset="0"/>
                  </a:rPr>
                  <a:t> </a:t>
                </a:r>
              </a:p>
              <a:p>
                <a:r>
                  <a:rPr lang="en-US" altLang="zh-CN">
                    <a:latin typeface="Times New Roman" panose="02020603050405020304" charset="0"/>
                  </a:rPr>
                  <a:t>0      f/dY  v</a:t>
                </a:r>
                <a:r>
                  <a:rPr lang="en-US" altLang="zh-CN" baseline="-25000">
                    <a:latin typeface="Times New Roman" panose="02020603050405020304" charset="0"/>
                  </a:rPr>
                  <a:t>0</a:t>
                </a:r>
                <a:r>
                  <a:rPr lang="en-US" altLang="zh-CN">
                    <a:latin typeface="Times New Roman" panose="02020603050405020304" charset="0"/>
                  </a:rPr>
                  <a:t>   </a:t>
                </a:r>
              </a:p>
              <a:p>
                <a:r>
                  <a:rPr lang="en-US" altLang="zh-CN">
                    <a:latin typeface="Times New Roman" panose="02020603050405020304" charset="0"/>
                  </a:rPr>
                  <a:t>0          0    1</a:t>
                </a:r>
              </a:p>
            </p:txBody>
          </p:sp>
          <p:sp>
            <p:nvSpPr>
              <p:cNvPr id="49" name="左中括号 48"/>
              <p:cNvSpPr/>
              <p:nvPr/>
            </p:nvSpPr>
            <p:spPr>
              <a:xfrm>
                <a:off x="6074" y="8812"/>
                <a:ext cx="120" cy="1434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左中括号 49"/>
              <p:cNvSpPr/>
              <p:nvPr/>
            </p:nvSpPr>
            <p:spPr>
              <a:xfrm rot="10800000">
                <a:off x="8140" y="8812"/>
                <a:ext cx="120" cy="1434"/>
              </a:xfrm>
              <a:prstGeom prst="leftBracket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1292225" y="370903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内参矩阵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257935" y="530098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外参矩阵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2451735" y="3420745"/>
            <a:ext cx="1734185" cy="927735"/>
            <a:chOff x="6074" y="8785"/>
            <a:chExt cx="2731" cy="1461"/>
          </a:xfrm>
        </p:grpSpPr>
        <p:sp>
          <p:nvSpPr>
            <p:cNvPr id="16" name="文本框 15"/>
            <p:cNvSpPr txBox="1"/>
            <p:nvPr/>
          </p:nvSpPr>
          <p:spPr>
            <a:xfrm>
              <a:off x="6115" y="8785"/>
              <a:ext cx="2690" cy="1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latin typeface="Times New Roman" panose="02020603050405020304" charset="0"/>
                </a:rPr>
                <a:t>f/dX    0    u</a:t>
              </a:r>
              <a:r>
                <a:rPr lang="en-US" altLang="zh-CN" baseline="-25000">
                  <a:latin typeface="Times New Roman" panose="02020603050405020304" charset="0"/>
                </a:rPr>
                <a:t>0</a:t>
              </a:r>
              <a:r>
                <a:rPr lang="en-US" altLang="zh-CN">
                  <a:latin typeface="Times New Roman" panose="02020603050405020304" charset="0"/>
                </a:rPr>
                <a:t> </a:t>
              </a:r>
            </a:p>
            <a:p>
              <a:r>
                <a:rPr lang="en-US" altLang="zh-CN">
                  <a:latin typeface="Times New Roman" panose="02020603050405020304" charset="0"/>
                </a:rPr>
                <a:t>0      f/dY  v</a:t>
              </a:r>
              <a:r>
                <a:rPr lang="en-US" altLang="zh-CN" baseline="-25000">
                  <a:latin typeface="Times New Roman" panose="02020603050405020304" charset="0"/>
                </a:rPr>
                <a:t>0</a:t>
              </a:r>
              <a:r>
                <a:rPr lang="en-US" altLang="zh-CN">
                  <a:latin typeface="Times New Roman" panose="02020603050405020304" charset="0"/>
                </a:rPr>
                <a:t>   </a:t>
              </a:r>
            </a:p>
            <a:p>
              <a:r>
                <a:rPr lang="en-US" altLang="zh-CN">
                  <a:latin typeface="Times New Roman" panose="02020603050405020304" charset="0"/>
                </a:rPr>
                <a:t>0          0    1</a:t>
              </a:r>
            </a:p>
          </p:txBody>
        </p:sp>
        <p:sp>
          <p:nvSpPr>
            <p:cNvPr id="17" name="左中括号 16"/>
            <p:cNvSpPr/>
            <p:nvPr/>
          </p:nvSpPr>
          <p:spPr>
            <a:xfrm>
              <a:off x="6074" y="8812"/>
              <a:ext cx="120" cy="1434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左中括号 17"/>
            <p:cNvSpPr/>
            <p:nvPr/>
          </p:nvSpPr>
          <p:spPr>
            <a:xfrm rot="10800000">
              <a:off x="8140" y="8812"/>
              <a:ext cx="120" cy="1434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/>
        </p:nvSpPr>
        <p:spPr>
          <a:xfrm>
            <a:off x="1436370" y="1734185"/>
            <a:ext cx="6052820" cy="1116965"/>
          </a:xfrm>
          <a:prstGeom prst="rect">
            <a:avLst/>
          </a:prstGeom>
          <a:noFill/>
          <a:ln w="19050"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2522855" y="5162550"/>
            <a:ext cx="701040" cy="645160"/>
            <a:chOff x="4297" y="6906"/>
            <a:chExt cx="1104" cy="1016"/>
          </a:xfrm>
        </p:grpSpPr>
        <p:sp>
          <p:nvSpPr>
            <p:cNvPr id="20" name="文本框 19"/>
            <p:cNvSpPr txBox="1"/>
            <p:nvPr/>
          </p:nvSpPr>
          <p:spPr>
            <a:xfrm>
              <a:off x="4369" y="6906"/>
              <a:ext cx="938" cy="10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>
                  <a:latin typeface="Times New Roman" panose="02020603050405020304" charset="0"/>
                </a:rPr>
                <a:t>R   t</a:t>
              </a:r>
            </a:p>
            <a:p>
              <a:r>
                <a:rPr lang="en-US" altLang="zh-CN" b="1">
                  <a:latin typeface="Times New Roman" panose="02020603050405020304" charset="0"/>
                </a:rPr>
                <a:t>0   1</a:t>
              </a:r>
            </a:p>
          </p:txBody>
        </p:sp>
        <p:sp>
          <p:nvSpPr>
            <p:cNvPr id="21" name="左中括号 20"/>
            <p:cNvSpPr/>
            <p:nvPr/>
          </p:nvSpPr>
          <p:spPr>
            <a:xfrm>
              <a:off x="4297" y="6942"/>
              <a:ext cx="149" cy="870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左中括号 21"/>
            <p:cNvSpPr/>
            <p:nvPr/>
          </p:nvSpPr>
          <p:spPr>
            <a:xfrm rot="10800000">
              <a:off x="5253" y="6942"/>
              <a:ext cx="149" cy="870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4301490" y="3582035"/>
            <a:ext cx="3840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tx1"/>
                </a:solidFill>
              </a:rPr>
              <a:t>内参矩阵可以由张正友法标定得到：</a:t>
            </a: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"/>
          <a:srcRect l="62985" t="39107" r="15116" b="50016"/>
          <a:stretch>
            <a:fillRect/>
          </a:stretch>
        </p:blipFill>
        <p:spPr>
          <a:xfrm>
            <a:off x="4185920" y="3950335"/>
            <a:ext cx="4833620" cy="135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189612"/>
      </p:ext>
    </p:extLst>
  </p:cSld>
  <p:clrMapOvr>
    <a:masterClrMapping/>
  </p:clrMapOvr>
  <p:transition spd="med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相机畸变矫正（</a:t>
            </a:r>
            <a:r>
              <a:rPr lang="en-US" altLang="zh-CN"/>
              <a:t>Calibration</a:t>
            </a:r>
            <a:r>
              <a:rPr lang="zh-CN" altLang="en-US"/>
              <a:t>）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53135" y="1777365"/>
            <a:ext cx="72370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  </a:t>
            </a:r>
            <a:r>
              <a:rPr lang="zh-CN" altLang="en-US"/>
              <a:t>上述的图像间转换关系中，相机是理想的小孔成像。这种理想化的相机是没有透镜组的，与实际情况略有出入。为了得到更准确的图像，我们需要矫正透镜组带来的图像畸变。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013460" y="5383530"/>
            <a:ext cx="71164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 </a:t>
            </a:r>
            <a:r>
              <a:rPr lang="zh-CN" altLang="en-US"/>
              <a:t>相机畸变矫正就是利用畸变模型将实际图像</a:t>
            </a:r>
            <a:r>
              <a:rPr lang="zh-CN" altLang="en-US">
                <a:latin typeface="Times New Roman" panose="02020603050405020304" charset="0"/>
              </a:rPr>
              <a:t>（</a:t>
            </a:r>
            <a:r>
              <a:rPr lang="en-US" altLang="zh-CN">
                <a:latin typeface="Times New Roman" panose="02020603050405020304" charset="0"/>
              </a:rPr>
              <a:t>u</a:t>
            </a:r>
            <a:r>
              <a:rPr lang="en-US" altLang="zh-CN" baseline="-25000">
                <a:latin typeface="Times New Roman" panose="02020603050405020304" charset="0"/>
              </a:rPr>
              <a:t>d</a:t>
            </a:r>
            <a:r>
              <a:rPr lang="en-US" altLang="zh-CN">
                <a:latin typeface="Times New Roman" panose="02020603050405020304" charset="0"/>
              </a:rPr>
              <a:t> ,v</a:t>
            </a:r>
            <a:r>
              <a:rPr lang="en-US" altLang="zh-CN" baseline="-25000">
                <a:latin typeface="Times New Roman" panose="02020603050405020304" charset="0"/>
              </a:rPr>
              <a:t>d</a:t>
            </a:r>
            <a:r>
              <a:rPr lang="zh-CN" altLang="en-US">
                <a:latin typeface="Times New Roman" panose="02020603050405020304" charset="0"/>
              </a:rPr>
              <a:t>）</a:t>
            </a:r>
            <a:r>
              <a:rPr lang="zh-CN" altLang="en-US"/>
              <a:t>映射为理想图像</a:t>
            </a:r>
            <a:r>
              <a:rPr lang="zh-CN" altLang="en-US">
                <a:latin typeface="Times New Roman" panose="02020603050405020304" charset="0"/>
              </a:rPr>
              <a:t>（</a:t>
            </a:r>
            <a:r>
              <a:rPr lang="en-US" altLang="zh-CN">
                <a:latin typeface="Times New Roman" panose="02020603050405020304" charset="0"/>
              </a:rPr>
              <a:t>u, v</a:t>
            </a:r>
            <a:r>
              <a:rPr lang="zh-CN" altLang="en-US">
                <a:latin typeface="Times New Roman" panose="02020603050405020304" charset="0"/>
              </a:rPr>
              <a:t>）</a:t>
            </a:r>
            <a:r>
              <a:rPr lang="zh-CN" altLang="en-US"/>
              <a:t>。</a:t>
            </a:r>
          </a:p>
        </p:txBody>
      </p:sp>
      <p:pic>
        <p:nvPicPr>
          <p:cNvPr id="5" name="图片 4" descr="nodistor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565" y="2880995"/>
            <a:ext cx="1717040" cy="1600200"/>
          </a:xfrm>
          <a:prstGeom prst="rect">
            <a:avLst/>
          </a:prstGeom>
        </p:spPr>
      </p:pic>
      <p:pic>
        <p:nvPicPr>
          <p:cNvPr id="6" name="图片 5" descr="tongx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780" y="2880360"/>
            <a:ext cx="1701165" cy="1595120"/>
          </a:xfrm>
          <a:prstGeom prst="rect">
            <a:avLst/>
          </a:prstGeom>
        </p:spPr>
      </p:pic>
      <p:pic>
        <p:nvPicPr>
          <p:cNvPr id="7" name="图片 6" descr="zhenxi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8610" y="2880995"/>
            <a:ext cx="1927860" cy="159448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274445" y="474599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楷体" panose="02010609060101010101" charset="-122"/>
                <a:ea typeface="楷体" panose="02010609060101010101" charset="-122"/>
              </a:rPr>
              <a:t>理想图像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980690" y="474535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楷体" panose="02010609060101010101" charset="-122"/>
                <a:ea typeface="楷体" panose="02010609060101010101" charset="-122"/>
              </a:rPr>
              <a:t>枕形畸变图像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033010" y="4745355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楷体" panose="02010609060101010101" charset="-122"/>
                <a:ea typeface="楷体" panose="02010609060101010101" charset="-122"/>
              </a:rPr>
              <a:t>桶形畸变图像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6732270" y="2673350"/>
            <a:ext cx="1732053" cy="1743075"/>
            <a:chOff x="9422" y="2687"/>
            <a:chExt cx="3604" cy="3629"/>
          </a:xfrm>
        </p:grpSpPr>
        <p:grpSp>
          <p:nvGrpSpPr>
            <p:cNvPr id="12" name="组合 11"/>
            <p:cNvGrpSpPr/>
            <p:nvPr/>
          </p:nvGrpSpPr>
          <p:grpSpPr>
            <a:xfrm>
              <a:off x="9422" y="2950"/>
              <a:ext cx="3267" cy="3366"/>
              <a:chOff x="1385" y="2665"/>
              <a:chExt cx="3267" cy="3366"/>
            </a:xfrm>
          </p:grpSpPr>
          <p:cxnSp>
            <p:nvCxnSpPr>
              <p:cNvPr id="13" name="直接箭头连接符 12"/>
              <p:cNvCxnSpPr/>
              <p:nvPr/>
            </p:nvCxnSpPr>
            <p:spPr>
              <a:xfrm flipV="1">
                <a:off x="1385" y="4581"/>
                <a:ext cx="3267" cy="8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直接箭头连接符 14"/>
              <p:cNvCxnSpPr/>
              <p:nvPr/>
            </p:nvCxnSpPr>
            <p:spPr>
              <a:xfrm flipV="1">
                <a:off x="3019" y="2665"/>
                <a:ext cx="0" cy="3366"/>
              </a:xfrm>
              <a:prstGeom prst="straightConnector1">
                <a:avLst/>
              </a:prstGeom>
              <a:ln>
                <a:tailEnd type="arrow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" name="椭圆 15"/>
            <p:cNvSpPr/>
            <p:nvPr/>
          </p:nvSpPr>
          <p:spPr>
            <a:xfrm>
              <a:off x="10047" y="3845"/>
              <a:ext cx="2019" cy="2019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弧形 16"/>
            <p:cNvSpPr/>
            <p:nvPr/>
          </p:nvSpPr>
          <p:spPr>
            <a:xfrm>
              <a:off x="9741" y="3539"/>
              <a:ext cx="2632" cy="2632"/>
            </a:xfrm>
            <a:prstGeom prst="arc">
              <a:avLst>
                <a:gd name="adj1" fmla="val 17377675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8" name="直接连接符 17"/>
            <p:cNvCxnSpPr/>
            <p:nvPr/>
          </p:nvCxnSpPr>
          <p:spPr>
            <a:xfrm flipV="1">
              <a:off x="11036" y="3162"/>
              <a:ext cx="597" cy="17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 184"/>
            <p:cNvSpPr/>
            <p:nvPr/>
          </p:nvSpPr>
          <p:spPr>
            <a:xfrm>
              <a:off x="11342" y="3831"/>
              <a:ext cx="119" cy="119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9" name=" 184"/>
            <p:cNvSpPr/>
            <p:nvPr/>
          </p:nvSpPr>
          <p:spPr>
            <a:xfrm>
              <a:off x="11811" y="3726"/>
              <a:ext cx="119" cy="11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 flipV="1">
              <a:off x="11056" y="3393"/>
              <a:ext cx="1096" cy="14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12558" y="4774"/>
              <a:ext cx="468" cy="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latin typeface="Times New Roman" panose="02020603050405020304" charset="0"/>
                </a:rPr>
                <a:t>u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0504" y="2687"/>
              <a:ext cx="468" cy="7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latin typeface="Times New Roman" panose="02020603050405020304" charset="0"/>
                </a:rPr>
                <a:t>v</a:t>
              </a: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7094220" y="4549140"/>
            <a:ext cx="13493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楷体" panose="02010609060101010101" charset="-122"/>
                <a:ea typeface="楷体" panose="02010609060101010101" charset="-122"/>
              </a:rPr>
              <a:t>径向畸变</a:t>
            </a:r>
          </a:p>
          <a:p>
            <a:r>
              <a:rPr lang="zh-CN" altLang="en-US">
                <a:latin typeface="楷体" panose="02010609060101010101" charset="-122"/>
                <a:ea typeface="楷体" panose="02010609060101010101" charset="-122"/>
              </a:rPr>
              <a:t>切向畸变</a:t>
            </a:r>
          </a:p>
        </p:txBody>
      </p:sp>
    </p:spTree>
    <p:extLst>
      <p:ext uri="{BB962C8B-B14F-4D97-AF65-F5344CB8AC3E}">
        <p14:creationId xmlns:p14="http://schemas.microsoft.com/office/powerpoint/2010/main" val="702604802"/>
      </p:ext>
    </p:extLst>
  </p:cSld>
  <p:clrMapOvr>
    <a:masterClrMapping/>
  </p:clrMapOvr>
  <p:transition spd="med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高阶多项式畸变模型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254125" y="2483485"/>
            <a:ext cx="72478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Times New Roman" panose="02020603050405020304" charset="0"/>
              </a:rPr>
              <a:t>设畸变函数为</a:t>
            </a:r>
            <a:r>
              <a:rPr lang="en-US" altLang="zh-CN" b="1">
                <a:latin typeface="Times New Roman" panose="02020603050405020304" charset="0"/>
              </a:rPr>
              <a:t>L</a:t>
            </a:r>
            <a:r>
              <a:rPr lang="en-US" altLang="zh-CN">
                <a:latin typeface="Times New Roman" panose="02020603050405020304" charset="0"/>
              </a:rPr>
              <a:t>(r)</a:t>
            </a:r>
            <a:r>
              <a:rPr lang="zh-CN" altLang="en-US">
                <a:latin typeface="Times New Roman" panose="02020603050405020304" charset="0"/>
              </a:rPr>
              <a:t>，其中 </a:t>
            </a:r>
            <a:r>
              <a:rPr lang="en-US" altLang="zh-CN">
                <a:latin typeface="Times New Roman" panose="02020603050405020304" charset="0"/>
              </a:rPr>
              <a:t>r=sqrt(u^2+v^2)</a:t>
            </a:r>
            <a:r>
              <a:rPr lang="zh-CN" altLang="en-US">
                <a:latin typeface="Times New Roman" panose="02020603050405020304" charset="0"/>
              </a:rPr>
              <a:t>，默认畸变中心为</a:t>
            </a:r>
            <a:r>
              <a:rPr lang="en-US" altLang="zh-CN">
                <a:latin typeface="Times New Roman" panose="02020603050405020304" charset="0"/>
              </a:rPr>
              <a:t>(0, 0)</a:t>
            </a:r>
            <a:r>
              <a:rPr lang="zh-CN" altLang="en-US">
                <a:latin typeface="Times New Roman" panose="02020603050405020304" charset="0"/>
              </a:rPr>
              <a:t>。</a:t>
            </a:r>
          </a:p>
          <a:p>
            <a:endParaRPr lang="zh-CN" altLang="en-US">
              <a:latin typeface="Times New Roman" panose="0202060305040502030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54125" y="1790065"/>
            <a:ext cx="66357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高阶多项式畸变模型是使用最广泛的畸变模型，这种模型只关注径向畸变。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3362325" y="2922905"/>
            <a:ext cx="2515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>
                <a:latin typeface="Times New Roman" panose="02020603050405020304" charset="0"/>
                <a:sym typeface="+mn-ea"/>
              </a:rPr>
              <a:t>(u</a:t>
            </a:r>
            <a:r>
              <a:rPr lang="en-US" altLang="zh-CN" baseline="-25000">
                <a:latin typeface="Times New Roman" panose="02020603050405020304" charset="0"/>
                <a:sym typeface="+mn-ea"/>
              </a:rPr>
              <a:t>d</a:t>
            </a:r>
            <a:r>
              <a:rPr lang="en-US" altLang="zh-CN">
                <a:latin typeface="Times New Roman" panose="02020603050405020304" charset="0"/>
                <a:sym typeface="+mn-ea"/>
              </a:rPr>
              <a:t>, v</a:t>
            </a:r>
            <a:r>
              <a:rPr lang="en-US" altLang="zh-CN" baseline="-25000">
                <a:latin typeface="Times New Roman" panose="02020603050405020304" charset="0"/>
                <a:sym typeface="+mn-ea"/>
              </a:rPr>
              <a:t>d</a:t>
            </a:r>
            <a:r>
              <a:rPr lang="en-US" altLang="zh-CN">
                <a:latin typeface="Times New Roman" panose="02020603050405020304" charset="0"/>
                <a:sym typeface="+mn-ea"/>
              </a:rPr>
              <a:t>)</a:t>
            </a:r>
            <a:r>
              <a:rPr lang="en-US" altLang="zh-CN" baseline="30000">
                <a:latin typeface="Times New Roman" panose="02020603050405020304" charset="0"/>
                <a:sym typeface="+mn-ea"/>
              </a:rPr>
              <a:t>T </a:t>
            </a:r>
            <a:r>
              <a:rPr lang="en-US" altLang="zh-CN">
                <a:latin typeface="Times New Roman" panose="02020603050405020304" charset="0"/>
                <a:sym typeface="+mn-ea"/>
              </a:rPr>
              <a:t>= L(r)*(u, v) </a:t>
            </a:r>
            <a:r>
              <a:rPr lang="en-US" altLang="zh-CN" baseline="30000">
                <a:latin typeface="Times New Roman" panose="02020603050405020304" charset="0"/>
                <a:sym typeface="+mn-ea"/>
              </a:rPr>
              <a:t>T  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266190" y="3375025"/>
            <a:ext cx="56432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>
                <a:latin typeface="Times New Roman" panose="02020603050405020304" charset="0"/>
              </a:rPr>
              <a:t>L(r)</a:t>
            </a:r>
            <a:r>
              <a:rPr lang="zh-CN" altLang="en-US">
                <a:latin typeface="Times New Roman" panose="02020603050405020304" charset="0"/>
              </a:rPr>
              <a:t>的泰勒展开：</a:t>
            </a:r>
            <a:r>
              <a:rPr lang="en-US" altLang="zh-CN">
                <a:latin typeface="Times New Roman" panose="02020603050405020304" charset="0"/>
              </a:rPr>
              <a:t>L(r)=1 + k1*r^2 + k2*r^4 + k3*r^6……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3185160" y="3903345"/>
            <a:ext cx="258635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>
                <a:latin typeface="Times New Roman" panose="02020603050405020304" charset="0"/>
              </a:rPr>
              <a:t>u</a:t>
            </a:r>
            <a:r>
              <a:rPr lang="en-US" altLang="zh-CN" baseline="-25000">
                <a:latin typeface="Times New Roman" panose="02020603050405020304" charset="0"/>
              </a:rPr>
              <a:t>d</a:t>
            </a:r>
            <a:r>
              <a:rPr lang="zh-CN" altLang="en-US" baseline="-25000">
                <a:latin typeface="Times New Roman" panose="02020603050405020304" charset="0"/>
              </a:rPr>
              <a:t> </a:t>
            </a:r>
            <a:r>
              <a:rPr lang="zh-CN" altLang="en-US">
                <a:latin typeface="Times New Roman" panose="02020603050405020304" charset="0"/>
              </a:rPr>
              <a:t>= </a:t>
            </a:r>
            <a:r>
              <a:rPr lang="en-US" altLang="zh-CN">
                <a:latin typeface="Times New Roman" panose="02020603050405020304" charset="0"/>
              </a:rPr>
              <a:t>u</a:t>
            </a:r>
            <a:r>
              <a:rPr lang="zh-CN" altLang="en-US">
                <a:latin typeface="Times New Roman" panose="02020603050405020304" charset="0"/>
              </a:rPr>
              <a:t>(1 + k1*r2 + k2*r4 )</a:t>
            </a:r>
          </a:p>
          <a:p>
            <a:pPr algn="l"/>
            <a:endParaRPr lang="zh-CN" altLang="en-US">
              <a:latin typeface="Times New Roman" panose="02020603050405020304" charset="0"/>
            </a:endParaRPr>
          </a:p>
          <a:p>
            <a:pPr algn="l"/>
            <a:r>
              <a:rPr lang="en-US" altLang="zh-CN">
                <a:latin typeface="Times New Roman" panose="02020603050405020304" charset="0"/>
              </a:rPr>
              <a:t>v</a:t>
            </a:r>
            <a:r>
              <a:rPr lang="en-US" altLang="zh-CN" baseline="-25000">
                <a:latin typeface="Times New Roman" panose="02020603050405020304" charset="0"/>
              </a:rPr>
              <a:t>d</a:t>
            </a:r>
            <a:r>
              <a:rPr lang="zh-CN" altLang="en-US">
                <a:latin typeface="Times New Roman" panose="02020603050405020304" charset="0"/>
              </a:rPr>
              <a:t>= </a:t>
            </a:r>
            <a:r>
              <a:rPr lang="en-US" altLang="zh-CN">
                <a:latin typeface="Times New Roman" panose="02020603050405020304" charset="0"/>
              </a:rPr>
              <a:t>v</a:t>
            </a:r>
            <a:r>
              <a:rPr lang="zh-CN" altLang="en-US">
                <a:latin typeface="Times New Roman" panose="02020603050405020304" charset="0"/>
              </a:rPr>
              <a:t>(1 + k1*r2 + k2*r4 )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1373505" y="5026025"/>
            <a:ext cx="553593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Times New Roman" panose="02020603050405020304" charset="0"/>
              </a:rPr>
              <a:t>k1,k2</a:t>
            </a:r>
            <a:r>
              <a:rPr lang="zh-CN" altLang="en-US">
                <a:latin typeface="Times New Roman" panose="02020603050405020304" charset="0"/>
              </a:rPr>
              <a:t>等畸变系数可以通过张氏标定得到。</a:t>
            </a:r>
          </a:p>
          <a:p>
            <a:r>
              <a:rPr lang="zh-CN" altLang="en-US">
                <a:latin typeface="Times New Roman" panose="02020603050405020304" charset="0"/>
              </a:rPr>
              <a:t>使用牛顿法求解上列的非线性方程组即可得到</a:t>
            </a:r>
            <a:r>
              <a:rPr lang="en-US" altLang="zh-CN">
                <a:latin typeface="Times New Roman" panose="02020603050405020304" charset="0"/>
              </a:rPr>
              <a:t>(u, v )</a:t>
            </a:r>
            <a:r>
              <a:rPr lang="zh-CN" altLang="en-US">
                <a:latin typeface="Times New Roman" panose="02020603050405020304" charset="0"/>
              </a:rPr>
              <a:t>。</a:t>
            </a:r>
          </a:p>
          <a:p>
            <a:endParaRPr lang="zh-CN" altLang="en-US">
              <a:latin typeface="Times New Roman" panose="020206030504050203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113543"/>
      </p:ext>
    </p:extLst>
  </p:cSld>
  <p:clrMapOvr>
    <a:masterClrMapping/>
  </p:clrMapOvr>
  <p:transition spd="med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实际矫正效果</a:t>
            </a:r>
          </a:p>
        </p:txBody>
      </p:sp>
      <p:pic>
        <p:nvPicPr>
          <p:cNvPr id="5" name="图片 4" descr="img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195" y="2096135"/>
            <a:ext cx="3280410" cy="3280410"/>
          </a:xfrm>
          <a:prstGeom prst="rect">
            <a:avLst/>
          </a:prstGeom>
        </p:spPr>
      </p:pic>
      <p:pic>
        <p:nvPicPr>
          <p:cNvPr id="7" name="内容占位符 6" descr="ud2"/>
          <p:cNvPicPr>
            <a:picLocks noGrp="1" noChangeAspect="1"/>
          </p:cNvPicPr>
          <p:nvPr>
            <p:ph sz="quarter" idx="10"/>
          </p:nvPr>
        </p:nvPicPr>
        <p:blipFill>
          <a:blip r:embed="rId3"/>
          <a:srcRect t="4292"/>
          <a:stretch>
            <a:fillRect/>
          </a:stretch>
        </p:blipFill>
        <p:spPr>
          <a:xfrm>
            <a:off x="4669155" y="2038985"/>
            <a:ext cx="3489325" cy="355409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143760" y="572262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实际图像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5864860" y="572262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理想图像</a:t>
            </a:r>
          </a:p>
        </p:txBody>
      </p:sp>
    </p:spTree>
    <p:extLst>
      <p:ext uri="{BB962C8B-B14F-4D97-AF65-F5344CB8AC3E}">
        <p14:creationId xmlns:p14="http://schemas.microsoft.com/office/powerpoint/2010/main" val="349751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>
            <a:spLocks noChangeAspect="1"/>
          </p:cNvSpPr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>
            <a:spLocks/>
          </p:cNvSpPr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0"/>
          <p:cNvSpPr>
            <a:spLocks noChangeAspect="1"/>
          </p:cNvSpPr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>
            <a:spLocks noChangeAspect="1"/>
          </p:cNvSpPr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0"/>
          <p:cNvSpPr>
            <a:spLocks noChangeAspect="1"/>
          </p:cNvSpPr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10"/>
          <p:cNvSpPr>
            <a:spLocks noChangeAspect="1"/>
          </p:cNvSpPr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Slam </a:t>
            </a:r>
            <a:r>
              <a:rPr lang="zh-CN" altLang="en-US" sz="2400" dirty="0" smtClean="0"/>
              <a:t>背景与应用</a:t>
            </a:r>
            <a:endParaRPr lang="zh-CN" altLang="en-US" sz="2400" dirty="0"/>
          </a:p>
        </p:txBody>
      </p:sp>
      <p:sp>
        <p:nvSpPr>
          <p:cNvPr id="28" name="文本框 27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总体框架</a:t>
            </a:r>
            <a:endParaRPr lang="zh-CN" altLang="en-US" sz="2400" dirty="0"/>
          </a:p>
        </p:txBody>
      </p:sp>
      <p:sp>
        <p:nvSpPr>
          <p:cNvPr id="29" name="文本框 28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图片处理与深度估计</a:t>
            </a:r>
            <a:endParaRPr lang="zh-CN" altLang="en-US" sz="2400" dirty="0"/>
          </a:p>
        </p:txBody>
      </p:sp>
      <p:sp>
        <p:nvSpPr>
          <p:cNvPr id="30" name="文本框 29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特征点和追踪</a:t>
            </a:r>
            <a:endParaRPr lang="zh-CN" altLang="en-US" sz="2400" dirty="0"/>
          </a:p>
        </p:txBody>
      </p:sp>
      <p:sp>
        <p:nvSpPr>
          <p:cNvPr id="31" name="文本框 30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点</a:t>
            </a:r>
            <a:r>
              <a:rPr lang="zh-CN" altLang="en-US" sz="2400" dirty="0" smtClean="0"/>
              <a:t>云匹配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78238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841535" y="1303550"/>
            <a:ext cx="843427" cy="443226"/>
            <a:chOff x="666810" y="2586037"/>
            <a:chExt cx="468000" cy="245937"/>
          </a:xfrm>
        </p:grpSpPr>
        <p:sp>
          <p:nvSpPr>
            <p:cNvPr id="4" name="Freeform 10"/>
            <p:cNvSpPr>
              <a:spLocks/>
            </p:cNvSpPr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Slam </a:t>
            </a:r>
            <a:r>
              <a:rPr lang="zh-CN" altLang="en-US" sz="2400" dirty="0" smtClean="0"/>
              <a:t>背景与应用</a:t>
            </a:r>
            <a:endParaRPr lang="zh-CN" altLang="en-US" sz="24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1841535" y="2223523"/>
            <a:ext cx="843427" cy="443226"/>
            <a:chOff x="666810" y="2586037"/>
            <a:chExt cx="468000" cy="245937"/>
          </a:xfrm>
        </p:grpSpPr>
        <p:sp>
          <p:nvSpPr>
            <p:cNvPr id="13" name="Freeform 10"/>
            <p:cNvSpPr>
              <a:spLocks/>
            </p:cNvSpPr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4" name="文本框 1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总体框架</a:t>
            </a:r>
            <a:endParaRPr lang="zh-CN" altLang="en-US" sz="2400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841535" y="3143496"/>
            <a:ext cx="843427" cy="443226"/>
            <a:chOff x="666810" y="2586037"/>
            <a:chExt cx="468000" cy="245937"/>
          </a:xfrm>
        </p:grpSpPr>
        <p:sp>
          <p:nvSpPr>
            <p:cNvPr id="18" name="Freeform 10"/>
            <p:cNvSpPr>
              <a:spLocks/>
            </p:cNvSpPr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图片处理与深度估计</a:t>
            </a:r>
            <a:endParaRPr lang="zh-CN" altLang="en-US" sz="2400" dirty="0"/>
          </a:p>
        </p:txBody>
      </p:sp>
      <p:grpSp>
        <p:nvGrpSpPr>
          <p:cNvPr id="22" name="组合 21"/>
          <p:cNvGrpSpPr/>
          <p:nvPr/>
        </p:nvGrpSpPr>
        <p:grpSpPr>
          <a:xfrm>
            <a:off x="1841535" y="4063469"/>
            <a:ext cx="843427" cy="443226"/>
            <a:chOff x="666810" y="2586037"/>
            <a:chExt cx="468000" cy="245937"/>
          </a:xfrm>
        </p:grpSpPr>
        <p:sp>
          <p:nvSpPr>
            <p:cNvPr id="23" name="Freeform 10"/>
            <p:cNvSpPr>
              <a:spLocks/>
            </p:cNvSpPr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特征点描述和追踪</a:t>
            </a:r>
            <a:endParaRPr lang="zh-CN" altLang="en-US" sz="2400" dirty="0"/>
          </a:p>
        </p:txBody>
      </p:sp>
      <p:grpSp>
        <p:nvGrpSpPr>
          <p:cNvPr id="32" name="组合 31"/>
          <p:cNvGrpSpPr/>
          <p:nvPr/>
        </p:nvGrpSpPr>
        <p:grpSpPr>
          <a:xfrm>
            <a:off x="1841535" y="4983444"/>
            <a:ext cx="843427" cy="443226"/>
            <a:chOff x="666810" y="2586037"/>
            <a:chExt cx="468000" cy="245937"/>
          </a:xfrm>
        </p:grpSpPr>
        <p:sp>
          <p:nvSpPr>
            <p:cNvPr id="33" name="Freeform 10"/>
            <p:cNvSpPr>
              <a:spLocks/>
            </p:cNvSpPr>
            <p:nvPr userDrawn="1"/>
          </p:nvSpPr>
          <p:spPr bwMode="auto">
            <a:xfrm>
              <a:off x="666810" y="2621442"/>
              <a:ext cx="468000" cy="190800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/>
            </a:p>
          </p:txBody>
        </p:sp>
        <p:sp>
          <p:nvSpPr>
            <p:cNvPr id="34" name="文本框 33"/>
            <p:cNvSpPr txBox="1"/>
            <p:nvPr userDrawn="1"/>
          </p:nvSpPr>
          <p:spPr>
            <a:xfrm>
              <a:off x="794494" y="2586037"/>
              <a:ext cx="212633" cy="245937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点</a:t>
            </a:r>
            <a:r>
              <a:rPr lang="zh-CN" altLang="en-US" sz="2400" dirty="0" smtClean="0"/>
              <a:t>云匹配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5525114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特征点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997" y="1982185"/>
            <a:ext cx="4648200" cy="26098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80736" y="4592035"/>
            <a:ext cx="68788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Key-point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dirty="0"/>
              <a:t>该特征点在图像上的位置信息，有些还具有方向、大小等其他信息</a:t>
            </a:r>
            <a:endParaRPr lang="en-US" altLang="zh-CN" dirty="0" smtClean="0"/>
          </a:p>
          <a:p>
            <a:r>
              <a:rPr lang="en-US" altLang="zh-CN" dirty="0" smtClean="0"/>
              <a:t>Descriptor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dirty="0"/>
              <a:t>外观相似的特征具有相似的描述子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03231" y="5887435"/>
            <a:ext cx="5682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鲁棒性</a:t>
            </a:r>
            <a:endParaRPr lang="en-US" altLang="zh-CN" dirty="0" smtClean="0"/>
          </a:p>
          <a:p>
            <a:r>
              <a:rPr lang="zh-CN" altLang="en-US" dirty="0"/>
              <a:t>实时</a:t>
            </a:r>
            <a:r>
              <a:rPr lang="zh-CN" altLang="en-US" dirty="0" smtClean="0"/>
              <a:t>性（</a:t>
            </a:r>
            <a:r>
              <a:rPr lang="en-US" altLang="zh-CN" dirty="0" smtClean="0"/>
              <a:t>slam</a:t>
            </a:r>
            <a:r>
              <a:rPr lang="zh-CN" altLang="en-US" dirty="0" smtClean="0"/>
              <a:t>提取和匹配占据了</a:t>
            </a:r>
            <a:r>
              <a:rPr lang="en-US" altLang="zh-CN" dirty="0" smtClean="0"/>
              <a:t>slam</a:t>
            </a:r>
            <a:r>
              <a:rPr lang="zh-CN" altLang="en-US" dirty="0" smtClean="0"/>
              <a:t>主要的时间消耗）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776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特征点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40" y="2386505"/>
            <a:ext cx="2409825" cy="2400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998"/>
          <a:stretch/>
        </p:blipFill>
        <p:spPr>
          <a:xfrm>
            <a:off x="3137666" y="2276960"/>
            <a:ext cx="5895975" cy="286669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418950" y="5578445"/>
            <a:ext cx="66848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/>
              <a:t>Use FAST algorithm to detect features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284645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Tracking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74" y="2341179"/>
            <a:ext cx="4266070" cy="318167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167" y="2228098"/>
            <a:ext cx="3889813" cy="3407839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274201" y="5635937"/>
            <a:ext cx="842410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err="1" smtClean="0"/>
              <a:t>Kanade</a:t>
            </a:r>
            <a:r>
              <a:rPr lang="en-US" altLang="zh-CN" sz="3200" b="1" dirty="0" smtClean="0"/>
              <a:t>–Lucas–</a:t>
            </a:r>
            <a:r>
              <a:rPr lang="en-US" altLang="zh-CN" sz="3200" b="1" dirty="0" err="1" smtClean="0"/>
              <a:t>Tomasi</a:t>
            </a:r>
            <a:r>
              <a:rPr lang="en-US" altLang="zh-CN" sz="3200" b="1" dirty="0" smtClean="0"/>
              <a:t> </a:t>
            </a:r>
            <a:r>
              <a:rPr lang="en-US" altLang="zh-CN" sz="3200" b="1" dirty="0"/>
              <a:t>feature tracker </a:t>
            </a:r>
            <a:r>
              <a:rPr lang="en-US" altLang="zh-CN" sz="3200" b="1" dirty="0" smtClean="0"/>
              <a:t>algorithm</a:t>
            </a:r>
          </a:p>
          <a:p>
            <a:pPr algn="ctr"/>
            <a:r>
              <a:rPr lang="en-US" altLang="zh-CN" sz="3200" b="1" dirty="0" smtClean="0"/>
              <a:t> to track features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62070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Inlier Detection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09447" y="1757854"/>
            <a:ext cx="375615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b="1" dirty="0" smtClean="0"/>
              <a:t>图片不易提取特征</a:t>
            </a:r>
            <a:endParaRPr lang="en-US" altLang="zh-CN" sz="32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b="1" dirty="0" smtClean="0"/>
              <a:t>特征点深度偏差大</a:t>
            </a:r>
            <a:endParaRPr lang="en-US" altLang="zh-CN" sz="32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b="1" dirty="0"/>
              <a:t>误</a:t>
            </a:r>
            <a:r>
              <a:rPr lang="zh-CN" altLang="en-US" sz="3200" b="1" dirty="0" smtClean="0"/>
              <a:t>匹配</a:t>
            </a:r>
            <a:endParaRPr lang="en-US" altLang="zh-CN" sz="32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b="1" dirty="0" smtClean="0"/>
              <a:t>。。。。。出错</a:t>
            </a:r>
            <a:endParaRPr lang="zh-CN" altLang="en-US" sz="3200" b="1" dirty="0"/>
          </a:p>
        </p:txBody>
      </p:sp>
      <p:sp>
        <p:nvSpPr>
          <p:cNvPr id="30" name="文本框 29"/>
          <p:cNvSpPr txBox="1"/>
          <p:nvPr/>
        </p:nvSpPr>
        <p:spPr>
          <a:xfrm>
            <a:off x="709447" y="4338144"/>
            <a:ext cx="58080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3200" b="1" dirty="0" smtClean="0"/>
              <a:t>筛选可靠的特征点给下一环节</a:t>
            </a:r>
            <a:endParaRPr lang="zh-CN" altLang="en-US" sz="32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/>
              <p:cNvSpPr txBox="1"/>
              <p:nvPr/>
            </p:nvSpPr>
            <p:spPr>
              <a:xfrm>
                <a:off x="827690" y="5565228"/>
                <a:ext cx="7471854" cy="3916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CN" i="1" smtClean="0">
                            <a:latin typeface="Cambria Math" panose="02040503050406030204" pitchFamily="18" charset="0"/>
                          </a:rPr>
                          <m:t>M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=1 </m:t>
                    </m:r>
                    <m:r>
                      <m:rPr>
                        <m:sty m:val="p"/>
                      </m:rPr>
                      <a:rPr lang="en-US" altLang="zh-CN" i="1">
                        <a:latin typeface="Cambria Math" panose="02040503050406030204" pitchFamily="18" charset="0"/>
                      </a:rPr>
                      <m:t>i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𝑝𝑜𝑖𝑛𝑡𝑠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𝑘𝑒𝑒𝑝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𝑠𝑎𝑚𝑒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𝑑𝑖𝑠𝑡𝑎𝑛𝑐𝑒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𝑖𝑛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𝑡𝑤𝑜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𝑝𝑜𝑖𝑛𝑡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𝑐𝑙𝑜𝑢𝑑𝑠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𝑜𝑡h𝑒𝑟𝑤𝑖𝑧𝑒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0</m:t>
                    </m:r>
                  </m:oMath>
                </a14:m>
                <a:r>
                  <a:rPr lang="en-US" altLang="zh-CN" dirty="0" smtClean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6" name="文本框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690" y="5565228"/>
                <a:ext cx="7471854" cy="391646"/>
              </a:xfrm>
              <a:prstGeom prst="rect">
                <a:avLst/>
              </a:prstGeom>
              <a:blipFill rotWithShape="0">
                <a:blip r:embed="rId2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020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solidFill>
                  <a:srgbClr val="C9151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solidFill>
                <a:srgbClr val="C9151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>
            <a:spLocks/>
          </p:cNvSpPr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说明</a:t>
            </a:r>
          </a:p>
        </p:txBody>
      </p:sp>
      <p:sp>
        <p:nvSpPr>
          <p:cNvPr id="13" name="Freeform 10"/>
          <p:cNvSpPr>
            <a:spLocks/>
          </p:cNvSpPr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无页码版式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Freeform 10"/>
          <p:cNvSpPr>
            <a:spLocks/>
          </p:cNvSpPr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有页码版式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Freeform 10"/>
          <p:cNvSpPr>
            <a:spLocks/>
          </p:cNvSpPr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图形与配色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Freeform 10"/>
          <p:cNvSpPr>
            <a:spLocks/>
          </p:cNvSpPr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点云匹配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5259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内容占位符 3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0" y="1548460"/>
                <a:ext cx="8566029" cy="4921498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 smtClean="0"/>
                  <a:t>1</a:t>
                </a:r>
                <a:r>
                  <a:rPr lang="zh-CN" altLang="en-US" sz="2400" dirty="0" smtClean="0"/>
                  <a:t>、旋转</a:t>
                </a:r>
                <a:r>
                  <a:rPr lang="zh-CN" altLang="en-US" sz="2400" dirty="0"/>
                  <a:t>矩阵</a:t>
                </a:r>
                <a:r>
                  <a:rPr lang="en-US" altLang="zh-CN" sz="2400" dirty="0"/>
                  <a:t>R+</a:t>
                </a:r>
                <a:r>
                  <a:rPr lang="zh-CN" altLang="en-US" sz="2400" dirty="0"/>
                  <a:t>平移</a:t>
                </a:r>
                <a:r>
                  <a:rPr lang="zh-CN" altLang="en-US" sz="2400" dirty="0" smtClean="0"/>
                  <a:t>向量</a:t>
                </a:r>
                <a:r>
                  <a:rPr lang="en-US" altLang="zh-CN" sz="2400" dirty="0"/>
                  <a:t>t</a:t>
                </a:r>
                <a:r>
                  <a:rPr lang="zh-CN" altLang="en-US" sz="2400" dirty="0" smtClean="0"/>
                  <a:t>：</a:t>
                </a:r>
                <a14:m>
                  <m:oMath xmlns:m="http://schemas.openxmlformats.org/officeDocument/2006/math"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zh-CN" altLang="en-US" sz="2400" b="0" i="1" dirty="0" smtClean="0">
                        <a:latin typeface="Cambria Math" panose="02040503050406030204" pitchFamily="18" charset="0"/>
                      </a:rPr>
                      <m:t>’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·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zh-CN" altLang="en-US" sz="2400" b="0" i="1" dirty="0" smtClean="0">
                        <a:latin typeface="Cambria Math" panose="02040503050406030204" pitchFamily="18" charset="0"/>
                      </a:rPr>
                      <m:t>（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=[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]</m:t>
                    </m:r>
                    <m:r>
                      <a:rPr lang="zh-CN" altLang="en-US" sz="2400" b="0" i="1" dirty="0" smtClean="0">
                        <a:latin typeface="Cambria Math" panose="02040503050406030204" pitchFamily="18" charset="0"/>
                      </a:rPr>
                      <m:t>）</m:t>
                    </m:r>
                  </m:oMath>
                </a14:m>
                <a:endParaRPr lang="en-US" altLang="zh-CN" sz="2400" dirty="0" smtClean="0"/>
              </a:p>
              <a:p>
                <a:pPr>
                  <a:lnSpc>
                    <a:spcPct val="150000"/>
                  </a:lnSpc>
                </a:pPr>
                <a:r>
                  <a:rPr lang="zh-CN" altLang="en-US" sz="2400" dirty="0" smtClean="0"/>
                  <a:t>相机的位姿</a:t>
                </a:r>
                <a:r>
                  <a:rPr lang="en-US" altLang="zh-CN" sz="2400" dirty="0" smtClean="0"/>
                  <a:t>R</a:t>
                </a:r>
                <a:r>
                  <a:rPr lang="zh-CN" altLang="en-US" sz="2400" dirty="0" smtClean="0"/>
                  <a:t>、</a:t>
                </a:r>
                <a:r>
                  <a:rPr lang="en-US" altLang="zh-CN" sz="2400" dirty="0" smtClean="0"/>
                  <a:t>p</a:t>
                </a:r>
                <a:r>
                  <a:rPr lang="zh-CN" altLang="en-US" sz="2400" dirty="0" smtClean="0"/>
                  <a:t>又称相机的外参数。相比于不变的内参，外参会随着相机运动发生改变，同时也是</a:t>
                </a:r>
                <a:r>
                  <a:rPr lang="en-US" altLang="zh-CN" sz="2400" dirty="0" smtClean="0"/>
                  <a:t>SLAM</a:t>
                </a:r>
                <a:r>
                  <a:rPr lang="zh-CN" altLang="en-US" sz="2400" dirty="0" smtClean="0"/>
                  <a:t>中待估计的目标，代表着机器人的轨迹</a:t>
                </a:r>
                <a:endParaRPr lang="en-US" altLang="zh-CN" sz="2400" dirty="0" smtClean="0"/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dirty="0" smtClean="0"/>
                  <a:t>2</a:t>
                </a:r>
                <a:r>
                  <a:rPr lang="zh-CN" altLang="en-US" sz="2400" dirty="0" smtClean="0"/>
                  <a:t>、齐次变换矩阵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𝑇𝑝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;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;1</m:t>
                            </m:r>
                          </m:e>
                        </m:d>
                      </m:e>
                    </m:d>
                    <m:r>
                      <a:rPr lang="zh-CN" altLang="en-US" sz="2400" b="0" i="1" smtClean="0">
                        <a:latin typeface="Cambria Math" panose="02040503050406030204" pitchFamily="18" charset="0"/>
                      </a:rPr>
                      <m:t>，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</m:oMath>
                </a14:m>
                <a:endParaRPr lang="en-US" altLang="zh-CN" sz="2400" dirty="0" smtClean="0"/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dirty="0" smtClean="0"/>
                  <a:t>3</a:t>
                </a:r>
                <a:r>
                  <a:rPr lang="zh-CN" altLang="en-US" sz="2400" dirty="0" smtClean="0"/>
                  <a:t>、李</a:t>
                </a:r>
                <a:r>
                  <a:rPr lang="zh-CN" altLang="en-US" sz="2400" dirty="0"/>
                  <a:t>群</a:t>
                </a: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𝑆𝐸</m:t>
                    </m:r>
                    <m:d>
                      <m:d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={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4×4</m:t>
                        </m:r>
                      </m:sup>
                    </m:sSup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zh-CN" alt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，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𝑆𝑂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(3)}</m:t>
                    </m:r>
                  </m:oMath>
                </a14:m>
                <a:endParaRPr lang="en-US" altLang="zh-CN" sz="2400" dirty="0" smtClean="0"/>
              </a:p>
            </p:txBody>
          </p:sp>
        </mc:Choice>
        <mc:Fallback>
          <p:sp>
            <p:nvSpPr>
              <p:cNvPr id="4" name="内容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0" y="1548460"/>
                <a:ext cx="8566029" cy="4921498"/>
              </a:xfrm>
              <a:blipFill rotWithShape="0">
                <a:blip r:embed="rId2"/>
                <a:stretch>
                  <a:fillRect l="-1139" r="-348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相机在世界坐标系下的位姿如何描述？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170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195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925683" y="4934309"/>
            <a:ext cx="3631721" cy="810883"/>
          </a:xfrm>
          <a:prstGeom prst="rect">
            <a:avLst/>
          </a:prstGeom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内容占位符 3"/>
              <p:cNvSpPr>
                <a:spLocks noGrp="1"/>
              </p:cNvSpPr>
              <p:nvPr>
                <p:ph sz="quarter" idx="10"/>
              </p:nvPr>
            </p:nvSpPr>
            <p:spPr>
              <a:xfrm>
                <a:off x="69013" y="1470823"/>
                <a:ext cx="8566029" cy="4921498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2400" dirty="0" smtClean="0"/>
                  <a:t>3</a:t>
                </a:r>
                <a:r>
                  <a:rPr lang="zh-CN" altLang="en-US" sz="2400" dirty="0" smtClean="0"/>
                  <a:t>、李群（大写），李代数（小写）</a:t>
                </a:r>
                <a:endParaRPr lang="en-US" altLang="zh-CN" sz="2400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𝑠𝑜</m:t>
                    </m:r>
                    <m:d>
                      <m:d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  </m:t>
                        </m:r>
                        <m:acc>
                          <m:accPr>
                            <m:chr m:val="̂"/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</m:acc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3×3</m:t>
                            </m:r>
                          </m:sup>
                        </m:sSup>
                      </m:e>
                      <m:e>
                        <m:r>
                          <m:rPr>
                            <m:sty m:val="p"/>
                          </m:rPr>
                          <a:rPr lang="zh-CN" alt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ℝ</m:t>
                            </m:r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sz="2400" b="0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2400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zh-CN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zh-CN" sz="240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i="1" smtClean="0"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acc>
                              <m:accPr>
                                <m:chr m:val="̂"/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</m:acc>
                            <m:r>
                              <a:rPr lang="zh-CN" altLang="el-GR" sz="240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sup>
                        </m:sSup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ℝ</m:t>
                            </m:r>
                          </m:e>
                          <m:sup>
                            <m:r>
                              <a:rPr lang="en-US" altLang="zh-CN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3×3</m:t>
                            </m:r>
                          </m:sup>
                        </m:sSup>
                      </m:e>
                      <m:e>
                        <m:r>
                          <m:rPr>
                            <m:sty m:val="p"/>
                          </m:rPr>
                          <a:rPr lang="zh-CN" alt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ω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ℝ</m:t>
                            </m:r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  <m:r>
                      <m:rPr>
                        <m:nor/>
                      </m:rPr>
                      <a:rPr lang="en-US" altLang="zh-CN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        </m:t>
                    </m:r>
                    <m:r>
                      <m:rPr>
                        <m:nor/>
                      </m:rPr>
                      <a:rPr lang="zh-CN" altLang="en-US" sz="2400" dirty="0"/>
                      <m:t>旋转矩阵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𝑆𝑂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US" altLang="zh-CN" sz="2400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2400" i="1" smtClean="0">
                        <a:latin typeface="Cambria Math" panose="02040503050406030204" pitchFamily="18" charset="0"/>
                      </a:rPr>
                      <m:t>se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 i="1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US" altLang="zh-CN" sz="24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altLang="zh-CN" sz="2400" i="1">
                                          <a:latin typeface="Cambria Math" panose="02040503050406030204" pitchFamily="18" charset="0"/>
                                        </a:rPr>
                                        <m:t>𝜔</m:t>
                                      </m:r>
                                    </m:e>
                                  </m:acc>
                                </m:e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</m:mr>
                              <m:mr>
                                <m:e>
                                  <m:r>
                                    <a:rPr lang="en-US" altLang="zh-CN" sz="24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altLang="zh-CN" sz="2400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</m:mr>
                            </m:m>
                          </m:e>
                        </m:d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ℝ</m:t>
                            </m:r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4×4</m:t>
                            </m:r>
                          </m:sup>
                        </m:sSup>
                      </m:e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  <m:r>
                          <a:rPr lang="zh-CN" alt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，</m:t>
                        </m:r>
                        <m:r>
                          <a:rPr lang="zh-CN" alt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𝜔</m:t>
                        </m:r>
                        <m:r>
                          <a:rPr lang="en-US" altLang="zh-CN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p>
                          <m:sSupPr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ℝ</m:t>
                            </m:r>
                          </m:e>
                          <m:sup>
                            <m:r>
                              <a:rPr lang="en-US" altLang="zh-CN" sz="24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</m:e>
                    </m:d>
                  </m:oMath>
                </a14:m>
                <a:endParaRPr lang="en-US" altLang="zh-CN" sz="2400" i="1" dirty="0" smtClean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altLang="zh-CN" sz="2400">
                        <a:latin typeface="Cambria Math" panose="02040503050406030204" pitchFamily="18" charset="0"/>
                      </a:rPr>
                      <m:t>𝑆𝐸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  <m:r>
                      <a:rPr lang="en-US" altLang="zh-CN" sz="2400">
                        <a:latin typeface="Cambria Math" panose="02040503050406030204" pitchFamily="18" charset="0"/>
                      </a:rPr>
                      <m:t>={</m:t>
                    </m:r>
                    <m:d>
                      <m:dPr>
                        <m:begChr m:val="["/>
                        <m:endChr m:val="]"/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en-US" altLang="zh-CN" sz="2400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e>
                              <m: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mr>
                          <m:mr>
                            <m:e>
                              <m: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e>
                            <m:e>
                              <m:r>
                                <a:rPr lang="en-US" altLang="zh-CN" sz="24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</m:mr>
                        </m:m>
                      </m:e>
                    </m:d>
                    <m:r>
                      <a:rPr lang="en-US" altLang="zh-CN" sz="240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4×4</m:t>
                        </m:r>
                      </m:sup>
                    </m:sSup>
                    <m:r>
                      <a:rPr lang="en-US" altLang="zh-CN" sz="240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zh-CN" sz="2400">
                        <a:latin typeface="Cambria Math" panose="02040503050406030204" pitchFamily="18" charset="0"/>
                      </a:rPr>
                      <m:t>}</m:t>
                    </m:r>
                    <m:r>
                      <m:rPr>
                        <m:nor/>
                      </m:rPr>
                      <a:rPr lang="en-US" altLang="zh-CN" sz="2400"/>
                      <m:t>        </m:t>
                    </m:r>
                    <m:r>
                      <a:rPr lang="zh-CN" altLang="en-US" sz="2400" dirty="0">
                        <a:latin typeface="Cambria Math" panose="02040503050406030204" pitchFamily="18" charset="0"/>
                      </a:rPr>
                      <m:t>齐次变换</m:t>
                    </m:r>
                    <m:r>
                      <m:rPr>
                        <m:nor/>
                      </m:rPr>
                      <a:rPr lang="zh-CN" altLang="en-US" sz="2400" dirty="0"/>
                      <m:t>矩阵</m:t>
                    </m:r>
                    <m:r>
                      <m:rPr>
                        <m:sty m:val="p"/>
                      </m:rPr>
                      <a:rPr lang="en-US" altLang="zh-CN" sz="2400" b="0" i="0" dirty="0" smtClean="0">
                        <a:latin typeface="Cambria Math" panose="02040503050406030204" pitchFamily="18" charset="0"/>
                      </a:rPr>
                      <m:t>T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altLang="zh-CN" sz="2400">
                        <a:latin typeface="Cambria Math" panose="02040503050406030204" pitchFamily="18" charset="0"/>
                      </a:rPr>
                      <m:t>𝑆</m:t>
                    </m:r>
                    <m:r>
                      <m:rPr>
                        <m:sty m:val="p"/>
                      </m:rPr>
                      <a:rPr lang="en-US" altLang="zh-CN" sz="2400">
                        <a:latin typeface="Cambria Math" panose="02040503050406030204" pitchFamily="18" charset="0"/>
                      </a:rPr>
                      <m:t>E</m:t>
                    </m:r>
                    <m:d>
                      <m:d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3</m:t>
                        </m:r>
                      </m:e>
                    </m:d>
                  </m:oMath>
                </a14:m>
                <a:endParaRPr lang="en-US" altLang="zh-CN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i="1" dirty="0" smtClean="0">
                          <a:latin typeface="Cambria Math" panose="02040503050406030204" pitchFamily="18" charset="0"/>
                        </a:rPr>
                        <m:t>6</m:t>
                      </m:r>
                      <m:r>
                        <a:rPr lang="zh-CN" altLang="en-US" sz="2400" b="0" i="1" dirty="0" smtClean="0">
                          <a:latin typeface="Cambria Math" panose="02040503050406030204" pitchFamily="18" charset="0"/>
                        </a:rPr>
                        <m:t>个</m:t>
                      </m:r>
                      <m:r>
                        <a:rPr lang="zh-CN" altLang="en-US" sz="2400" i="1" dirty="0">
                          <a:latin typeface="Cambria Math" panose="02040503050406030204" pitchFamily="18" charset="0"/>
                        </a:rPr>
                        <m:t>自由度</m:t>
                      </m:r>
                      <m:r>
                        <m:rPr>
                          <m:sty m:val="p"/>
                        </m:rPr>
                        <a:rPr lang="en-US" altLang="zh-CN" sz="2400" i="1" dirty="0">
                          <a:latin typeface="Cambria Math" panose="02040503050406030204" pitchFamily="18" charset="0"/>
                        </a:rPr>
                        <m:t>t</m:t>
                      </m:r>
                      <m:r>
                        <m:rPr>
                          <m:sty m:val="p"/>
                        </m:rPr>
                        <a:rPr lang="en-US" altLang="zh-CN" sz="2400" i="1" dirty="0" smtClean="0">
                          <a:latin typeface="Cambria Math" panose="02040503050406030204" pitchFamily="18" charset="0"/>
                        </a:rPr>
                        <m:t>wist</m:t>
                      </m:r>
                      <m:r>
                        <a:rPr lang="zh-CN" altLang="en-US" sz="2400" i="1">
                          <a:latin typeface="Cambria Math" panose="02040503050406030204" pitchFamily="18" charset="0"/>
                        </a:rPr>
                        <m:t>：</m:t>
                      </m:r>
                      <m:r>
                        <a:rPr lang="zh-CN" altLang="en-US" sz="2400" i="1" smtClean="0">
                          <a:latin typeface="Cambria Math" panose="02040503050406030204" pitchFamily="18" charset="0"/>
                        </a:rPr>
                        <m:t>𝜉</m:t>
                      </m:r>
                      <m:r>
                        <a:rPr lang="en-US" altLang="zh-CN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altLang="zh-CN" sz="2400" b="0" i="1" smtClean="0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mr>
                            <m:mr>
                              <m:e>
                                <m:r>
                                  <a:rPr lang="zh-CN" altLang="en-US" sz="2400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</m:mr>
                          </m:m>
                        </m:e>
                      </m:d>
                      <m:groupChr>
                        <m:groupChrPr>
                          <m:chr m:val="→"/>
                          <m:vertJc m:val="bot"/>
                          <m:ctrlP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/>
                      </m:groupChr>
                      <m:acc>
                        <m:accPr>
                          <m:chr m:val="̂"/>
                          <m:ctrlPr>
                            <a:rPr lang="en-US" altLang="zh-CN" sz="2400" i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zh-CN" altLang="en-US" sz="2400" i="1" dirty="0" smtClean="0">
                              <a:latin typeface="Cambria Math" panose="02040503050406030204" pitchFamily="18" charset="0"/>
                            </a:rPr>
                            <m:t>𝜉</m:t>
                          </m:r>
                        </m:e>
                      </m:acc>
                      <m:r>
                        <a:rPr lang="en-US" altLang="zh-CN" sz="24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altLang="zh-CN" sz="2400" i="1">
                                        <a:latin typeface="Cambria Math" panose="02040503050406030204" pitchFamily="18" charset="0"/>
                                      </a:rPr>
                                      <m:t>𝜔</m:t>
                                    </m:r>
                                  </m:e>
                                </m:acc>
                              </m:e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US" altLang="zh-CN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r>
                        <m:rPr>
                          <m:sty m:val="p"/>
                        </m:rPr>
                        <a:rPr lang="en-US" altLang="zh-CN" sz="2400" i="1">
                          <a:latin typeface="Cambria Math" panose="02040503050406030204" pitchFamily="18" charset="0"/>
                        </a:rPr>
                        <m:t>se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groupChr>
                        <m:groupChrPr>
                          <m:chr m:val="→"/>
                          <m:vertJc m:val="bot"/>
                          <m:ctrlPr>
                            <a:rPr lang="en-US" altLang="zh-CN" sz="240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/>
                      </m:groupChr>
                      <m:sSup>
                        <m:sSup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acc>
                            <m:accPr>
                              <m:chr m:val="̂"/>
                              <m:ctrlPr>
                                <a:rPr lang="en-US" altLang="zh-CN" sz="2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zh-CN" altLang="en-US" sz="2400" i="1" smtClean="0">
                                  <a:latin typeface="Cambria Math" panose="02040503050406030204" pitchFamily="18" charset="0"/>
                                </a:rPr>
                                <m:t>𝜉</m:t>
                              </m:r>
                            </m:e>
                          </m:acc>
                          <m:r>
                            <a:rPr lang="zh-CN" altLang="el-GR" sz="2400" i="1">
                              <a:latin typeface="Cambria Math" panose="02040503050406030204" pitchFamily="18" charset="0"/>
                            </a:rPr>
                            <m:t>𝜃</m:t>
                          </m:r>
                        </m:sup>
                      </m:sSup>
                      <m:r>
                        <a:rPr lang="en-US" altLang="zh-CN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  <m:r>
                        <a:rPr lang="en-US" altLang="zh-CN" sz="2400" i="1">
                          <a:latin typeface="Cambria Math" panose="02040503050406030204" pitchFamily="18" charset="0"/>
                        </a:rPr>
                        <m:t>𝑆𝐸</m:t>
                      </m:r>
                      <m:d>
                        <m:dPr>
                          <m:ctrlPr>
                            <a:rPr lang="en-US" altLang="zh-CN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2400" i="1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</m:oMath>
                  </m:oMathPara>
                </a14:m>
                <a:endParaRPr lang="en-US" altLang="zh-CN" sz="2400" dirty="0" smtClean="0"/>
              </a:p>
            </p:txBody>
          </p:sp>
        </mc:Choice>
        <mc:Fallback>
          <p:sp>
            <p:nvSpPr>
              <p:cNvPr id="4" name="内容占位符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xfrm>
                <a:off x="69013" y="1470823"/>
                <a:ext cx="8566029" cy="4921498"/>
              </a:xfrm>
              <a:blipFill rotWithShape="0">
                <a:blip r:embed="rId3"/>
                <a:stretch>
                  <a:fillRect l="-1138" b="-21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相机在世界坐标系下的位姿如何描述？</a:t>
            </a:r>
            <a:endParaRPr lang="zh-CN" altLang="en-US" dirty="0"/>
          </a:p>
        </p:txBody>
      </p:sp>
      <p:pic>
        <p:nvPicPr>
          <p:cNvPr id="1028" name="Picture 4" descr="http://latex.codecogs.com/gif.latex?%5Chat%7B%5Cbeta%20%7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15875"/>
            <a:ext cx="104775" cy="20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5448824" y="3931572"/>
            <a:ext cx="3108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70C0"/>
                </a:solidFill>
              </a:rPr>
              <a:t>待求：</a:t>
            </a:r>
            <a:r>
              <a:rPr lang="en-US" altLang="zh-CN" sz="2400" dirty="0" smtClean="0">
                <a:solidFill>
                  <a:srgbClr val="0070C0"/>
                </a:solidFill>
              </a:rPr>
              <a:t>4×4</a:t>
            </a:r>
            <a:r>
              <a:rPr lang="zh-CN" altLang="en-US" sz="2400" dirty="0" smtClean="0">
                <a:solidFill>
                  <a:srgbClr val="0070C0"/>
                </a:solidFill>
              </a:rPr>
              <a:t>的矩阵，</a:t>
            </a:r>
            <a:r>
              <a:rPr lang="en-US" altLang="zh-CN" sz="2400" dirty="0" smtClean="0">
                <a:solidFill>
                  <a:srgbClr val="0070C0"/>
                </a:solidFill>
              </a:rPr>
              <a:t>16</a:t>
            </a:r>
            <a:r>
              <a:rPr lang="zh-CN" altLang="en-US" sz="2400" dirty="0" smtClean="0">
                <a:solidFill>
                  <a:srgbClr val="0070C0"/>
                </a:solidFill>
              </a:rPr>
              <a:t>个自由度？？</a:t>
            </a:r>
            <a:endParaRPr lang="zh-CN" altLang="en-US" sz="2400" dirty="0">
              <a:solidFill>
                <a:srgbClr val="0070C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7321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731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0" y="1462196"/>
            <a:ext cx="9144000" cy="492149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问：我有什么？</a:t>
            </a:r>
            <a:endParaRPr lang="en-US" altLang="zh-CN" sz="24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dirty="0" smtClean="0"/>
              <a:t>1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n</a:t>
            </a:r>
            <a:r>
              <a:rPr lang="zh-CN" altLang="en-US" sz="2400" dirty="0" smtClean="0"/>
              <a:t>时刻的</a:t>
            </a:r>
            <a:r>
              <a:rPr lang="en-US" altLang="zh-CN" sz="2400" dirty="0" smtClean="0"/>
              <a:t>3D</a:t>
            </a:r>
            <a:r>
              <a:rPr lang="zh-CN" altLang="en-US" sz="2400" dirty="0"/>
              <a:t>特征</a:t>
            </a:r>
            <a:r>
              <a:rPr lang="zh-CN" altLang="en-US" sz="2400" dirty="0" smtClean="0"/>
              <a:t>点</a:t>
            </a:r>
            <a:r>
              <a:rPr lang="en-US" altLang="zh-CN" sz="2400" dirty="0" smtClean="0"/>
              <a:t>points3D1</a:t>
            </a:r>
            <a:r>
              <a:rPr lang="zh-CN" altLang="en-US" sz="2400" dirty="0" smtClean="0"/>
              <a:t>，</a:t>
            </a:r>
            <a:r>
              <a:rPr lang="en-US" altLang="zh-CN" sz="2400" dirty="0" smtClean="0"/>
              <a:t>n+1</a:t>
            </a:r>
            <a:r>
              <a:rPr lang="zh-CN" altLang="en-US" sz="2400" dirty="0" smtClean="0"/>
              <a:t>时刻的</a:t>
            </a:r>
            <a:r>
              <a:rPr lang="en-US" altLang="zh-CN" sz="2400" dirty="0" smtClean="0"/>
              <a:t>3D</a:t>
            </a:r>
            <a:r>
              <a:rPr lang="zh-CN" altLang="en-US" sz="2400" dirty="0"/>
              <a:t>特征</a:t>
            </a:r>
            <a:r>
              <a:rPr lang="zh-CN" altLang="en-US" sz="2400" dirty="0" smtClean="0"/>
              <a:t>点</a:t>
            </a:r>
            <a:r>
              <a:rPr lang="en-US" altLang="zh-CN" sz="2400" dirty="0" smtClean="0"/>
              <a:t>points3D2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dirty="0" smtClean="0"/>
              <a:t> </a:t>
            </a:r>
            <a:r>
              <a:rPr lang="en-US" altLang="zh-CN" sz="2400" dirty="0"/>
              <a:t>2</a:t>
            </a:r>
            <a:r>
              <a:rPr lang="zh-CN" altLang="en-US" sz="2400" dirty="0"/>
              <a:t>、</a:t>
            </a:r>
            <a:r>
              <a:rPr lang="en-US" altLang="zh-CN" sz="2400" dirty="0"/>
              <a:t>n</a:t>
            </a:r>
            <a:r>
              <a:rPr lang="zh-CN" altLang="en-US" sz="2400" dirty="0"/>
              <a:t>时刻的</a:t>
            </a:r>
            <a:r>
              <a:rPr lang="en-US" altLang="zh-CN" sz="2400" dirty="0"/>
              <a:t>2D</a:t>
            </a:r>
            <a:r>
              <a:rPr lang="zh-CN" altLang="en-US" sz="2400" dirty="0"/>
              <a:t>特征</a:t>
            </a:r>
            <a:r>
              <a:rPr lang="zh-CN" altLang="en-US" sz="2400" dirty="0" smtClean="0"/>
              <a:t>点</a:t>
            </a:r>
            <a:r>
              <a:rPr lang="en-US" altLang="zh-CN" sz="2400" dirty="0" smtClean="0"/>
              <a:t>points2D1</a:t>
            </a:r>
            <a:r>
              <a:rPr lang="zh-CN" altLang="en-US" sz="2400" dirty="0" smtClean="0"/>
              <a:t>，</a:t>
            </a:r>
            <a:r>
              <a:rPr lang="en-US" altLang="zh-CN" sz="2400" dirty="0"/>
              <a:t>n+1</a:t>
            </a:r>
            <a:r>
              <a:rPr lang="zh-CN" altLang="en-US" sz="2400" dirty="0"/>
              <a:t>时刻的</a:t>
            </a:r>
            <a:r>
              <a:rPr lang="en-US" altLang="zh-CN" sz="2400" dirty="0"/>
              <a:t>2D</a:t>
            </a:r>
            <a:r>
              <a:rPr lang="zh-CN" altLang="en-US" sz="2400" dirty="0"/>
              <a:t>特征点</a:t>
            </a:r>
            <a:r>
              <a:rPr lang="en-US" altLang="zh-CN" sz="2400" dirty="0" smtClean="0"/>
              <a:t>points2D2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dirty="0" smtClean="0"/>
              <a:t> </a:t>
            </a:r>
            <a:r>
              <a:rPr lang="en-US" altLang="zh-CN" sz="2400" dirty="0"/>
              <a:t>3</a:t>
            </a:r>
            <a:r>
              <a:rPr lang="zh-CN" altLang="en-US" sz="2400" dirty="0"/>
              <a:t>、</a:t>
            </a:r>
            <a:r>
              <a:rPr lang="en-US" altLang="zh-CN" sz="2400" dirty="0"/>
              <a:t>n</a:t>
            </a:r>
            <a:r>
              <a:rPr lang="zh-CN" altLang="en-US" sz="2400" dirty="0"/>
              <a:t>时刻的</a:t>
            </a:r>
            <a:r>
              <a:rPr lang="en-US" altLang="zh-CN" sz="2400" dirty="0"/>
              <a:t>2D</a:t>
            </a:r>
            <a:r>
              <a:rPr lang="zh-CN" altLang="en-US" sz="2400" dirty="0"/>
              <a:t>投影特征</a:t>
            </a:r>
            <a:r>
              <a:rPr lang="zh-CN" altLang="en-US" sz="2400" dirty="0" smtClean="0"/>
              <a:t>点</a:t>
            </a:r>
            <a:r>
              <a:rPr lang="en-US" altLang="zh-CN" sz="2400" dirty="0"/>
              <a:t>projection</a:t>
            </a:r>
            <a:r>
              <a:rPr lang="zh-CN" altLang="en-US" sz="2400" dirty="0"/>
              <a:t>（</a:t>
            </a:r>
            <a:r>
              <a:rPr lang="en-US" altLang="zh-CN" sz="2400" dirty="0" smtClean="0"/>
              <a:t>points3D1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400" dirty="0" smtClean="0"/>
              <a:t>，</a:t>
            </a:r>
            <a:r>
              <a:rPr lang="en-US" altLang="zh-CN" sz="2400" dirty="0"/>
              <a:t>n+1</a:t>
            </a:r>
            <a:r>
              <a:rPr lang="zh-CN" altLang="en-US" sz="2400" dirty="0"/>
              <a:t>时刻的</a:t>
            </a:r>
            <a:r>
              <a:rPr lang="en-US" altLang="zh-CN" sz="2400" dirty="0"/>
              <a:t>2D</a:t>
            </a:r>
            <a:r>
              <a:rPr lang="zh-CN" altLang="en-US" sz="2400" dirty="0"/>
              <a:t>投影特征点</a:t>
            </a:r>
            <a:r>
              <a:rPr lang="en-US" altLang="zh-CN" sz="2400" dirty="0"/>
              <a:t>projection</a:t>
            </a:r>
            <a:r>
              <a:rPr lang="zh-CN" altLang="en-US" sz="2400" dirty="0"/>
              <a:t>（</a:t>
            </a:r>
            <a:r>
              <a:rPr lang="en-US" altLang="zh-CN" sz="2400" dirty="0" smtClean="0"/>
              <a:t>points3D2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问：</a:t>
            </a:r>
            <a:r>
              <a:rPr lang="zh-CN" altLang="en-US" sz="2400" dirty="0" smtClean="0"/>
              <a:t>我想要什么</a:t>
            </a:r>
            <a:r>
              <a:rPr lang="zh-CN" altLang="en-US" sz="2400" dirty="0"/>
              <a:t>？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答</a:t>
            </a:r>
            <a:r>
              <a:rPr lang="zh-CN" altLang="en-US" sz="2400" dirty="0" smtClean="0"/>
              <a:t>：从</a:t>
            </a:r>
            <a:r>
              <a:rPr lang="en-US" altLang="zh-CN" sz="2400" dirty="0" smtClean="0"/>
              <a:t>n</a:t>
            </a:r>
            <a:r>
              <a:rPr lang="zh-CN" altLang="en-US" sz="2400" dirty="0" smtClean="0"/>
              <a:t>时刻到</a:t>
            </a:r>
            <a:r>
              <a:rPr lang="en-US" altLang="zh-CN" sz="2400" dirty="0" smtClean="0"/>
              <a:t>n+</a:t>
            </a:r>
            <a:r>
              <a:rPr lang="en-US" altLang="zh-CN" sz="2400" dirty="0"/>
              <a:t>1</a:t>
            </a:r>
            <a:r>
              <a:rPr lang="zh-CN" altLang="en-US" sz="2400" dirty="0" smtClean="0"/>
              <a:t>时刻相机在世界坐标系下的齐次变换矩阵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问：怎么达到这个目的呢？</a:t>
            </a:r>
            <a:endParaRPr lang="en-US" altLang="zh-CN" sz="2400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欲求从</a:t>
            </a:r>
            <a:r>
              <a:rPr lang="en-US" altLang="zh-CN" dirty="0" smtClean="0"/>
              <a:t>n</a:t>
            </a:r>
            <a:r>
              <a:rPr lang="zh-CN" altLang="en-US" dirty="0" smtClean="0"/>
              <a:t>到</a:t>
            </a:r>
            <a:r>
              <a:rPr lang="en-US" altLang="zh-CN" dirty="0" smtClean="0"/>
              <a:t>n+1</a:t>
            </a:r>
            <a:r>
              <a:rPr lang="zh-CN" altLang="en-US" dirty="0" smtClean="0"/>
              <a:t>时刻的齐次变换矩阵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83881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64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1" y="1685678"/>
            <a:ext cx="9230264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问：怎么达到这个目的呢？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答：所求</a:t>
            </a:r>
            <a:r>
              <a:rPr lang="en-US" altLang="zh-CN" sz="2400" dirty="0" smtClean="0"/>
              <a:t>T</a:t>
            </a:r>
            <a:r>
              <a:rPr lang="zh-CN" altLang="en-US" sz="2400" dirty="0" smtClean="0"/>
              <a:t>，要使误差最小，有很多种方法评判误差的方法：</a:t>
            </a:r>
            <a:endParaRPr lang="en-US" altLang="zh-CN" sz="2400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sz="2400" dirty="0" smtClean="0"/>
              <a:t>For example</a:t>
            </a:r>
            <a:r>
              <a:rPr lang="zh-CN" altLang="en-US" sz="2400" dirty="0" smtClean="0"/>
              <a:t>：</a:t>
            </a:r>
            <a:endParaRPr lang="en-US" altLang="zh-CN" sz="2400" dirty="0" smtClean="0"/>
          </a:p>
          <a:p>
            <a:pPr marL="0" indent="0">
              <a:buNone/>
            </a:pPr>
            <a:r>
              <a:rPr lang="en-US" altLang="zh-CN" sz="2400" dirty="0" smtClean="0"/>
              <a:t>error 1=T* </a:t>
            </a:r>
            <a:r>
              <a:rPr lang="en-US" altLang="zh-CN" sz="2400" dirty="0"/>
              <a:t>points3D1 - points3D2</a:t>
            </a:r>
          </a:p>
          <a:p>
            <a:pPr marL="0" indent="0">
              <a:buNone/>
            </a:pPr>
            <a:r>
              <a:rPr lang="en-US" altLang="zh-CN" sz="2400" dirty="0" smtClean="0"/>
              <a:t>error 2=project(T* </a:t>
            </a:r>
            <a:r>
              <a:rPr lang="en-US" altLang="zh-CN" sz="2400" dirty="0"/>
              <a:t>points3D1) - </a:t>
            </a:r>
            <a:r>
              <a:rPr lang="en-US" altLang="zh-CN" sz="2400" dirty="0" smtClean="0"/>
              <a:t>points2D2</a:t>
            </a:r>
          </a:p>
          <a:p>
            <a:pPr marL="0" indent="0">
              <a:buNone/>
            </a:pPr>
            <a:r>
              <a:rPr lang="en-US" altLang="zh-CN" sz="2400" dirty="0" smtClean="0"/>
              <a:t>error 3=project(</a:t>
            </a:r>
            <a:r>
              <a:rPr lang="en-US" altLang="zh-CN" sz="2400" dirty="0" err="1" smtClean="0"/>
              <a:t>inv</a:t>
            </a:r>
            <a:r>
              <a:rPr lang="en-US" altLang="zh-CN" sz="2400" dirty="0" smtClean="0"/>
              <a:t>(T)* </a:t>
            </a:r>
            <a:r>
              <a:rPr lang="en-US" altLang="zh-CN" sz="2400" dirty="0"/>
              <a:t>points3D2) - </a:t>
            </a:r>
            <a:r>
              <a:rPr lang="en-US" altLang="zh-CN" sz="2400" dirty="0" smtClean="0"/>
              <a:t>points2D1</a:t>
            </a:r>
          </a:p>
          <a:p>
            <a:pPr>
              <a:lnSpc>
                <a:spcPct val="150000"/>
              </a:lnSpc>
            </a:pPr>
            <a:r>
              <a:rPr lang="en-US" altLang="zh-CN" sz="2400" dirty="0"/>
              <a:t>e</a:t>
            </a:r>
            <a:r>
              <a:rPr lang="en-US" altLang="zh-CN" sz="2400" dirty="0" smtClean="0"/>
              <a:t>rror1</a:t>
            </a:r>
            <a:r>
              <a:rPr lang="zh-CN" altLang="en-US" sz="2400" dirty="0" smtClean="0"/>
              <a:t>对应</a:t>
            </a:r>
            <a:r>
              <a:rPr lang="en-US" altLang="zh-CN" sz="2400" dirty="0" smtClean="0"/>
              <a:t>ICP</a:t>
            </a:r>
            <a:r>
              <a:rPr lang="zh-CN" altLang="en-US" sz="2400" dirty="0" smtClean="0"/>
              <a:t>算法，</a:t>
            </a:r>
            <a:r>
              <a:rPr lang="en-US" altLang="zh-CN" sz="2400" dirty="0" smtClean="0"/>
              <a:t>error2</a:t>
            </a:r>
            <a:r>
              <a:rPr lang="zh-CN" altLang="en-US" sz="2400" dirty="0" smtClean="0"/>
              <a:t>和</a:t>
            </a:r>
            <a:r>
              <a:rPr lang="en-US" altLang="zh-CN" sz="2400" dirty="0" smtClean="0"/>
              <a:t>error3</a:t>
            </a:r>
            <a:r>
              <a:rPr lang="zh-CN" altLang="en-US" sz="2400" dirty="0" smtClean="0"/>
              <a:t>对应最小化重投影误差算法（</a:t>
            </a:r>
            <a:r>
              <a:rPr lang="en-US" altLang="zh-CN" sz="2400" dirty="0" err="1" smtClean="0"/>
              <a:t>reprojection</a:t>
            </a:r>
            <a:r>
              <a:rPr lang="en-US" altLang="zh-CN" sz="2400" dirty="0" smtClean="0"/>
              <a:t> error</a:t>
            </a:r>
            <a:r>
              <a:rPr lang="zh-CN" altLang="en-US" sz="2400" dirty="0" smtClean="0"/>
              <a:t>）</a:t>
            </a:r>
            <a:endParaRPr lang="en-US" altLang="zh-CN" sz="2400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502650" y="974277"/>
            <a:ext cx="8372163" cy="574183"/>
          </a:xfrm>
        </p:spPr>
        <p:txBody>
          <a:bodyPr/>
          <a:lstStyle/>
          <a:p>
            <a:r>
              <a:rPr lang="zh-CN" altLang="en-US" dirty="0" smtClean="0"/>
              <a:t>欲求从</a:t>
            </a:r>
            <a:r>
              <a:rPr lang="en-US" altLang="zh-CN" dirty="0" smtClean="0"/>
              <a:t>n</a:t>
            </a:r>
            <a:r>
              <a:rPr lang="zh-CN" altLang="en-US" dirty="0" smtClean="0"/>
              <a:t>到</a:t>
            </a:r>
            <a:r>
              <a:rPr lang="en-US" altLang="zh-CN" dirty="0" smtClean="0"/>
              <a:t>n+1</a:t>
            </a:r>
            <a:r>
              <a:rPr lang="zh-CN" altLang="en-US" dirty="0" smtClean="0"/>
              <a:t>时刻的齐次变换矩阵</a:t>
            </a:r>
            <a:r>
              <a:rPr lang="en-US" altLang="zh-CN" dirty="0" smtClean="0"/>
              <a:t>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841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193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1" y="1685678"/>
            <a:ext cx="9230264" cy="492149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最小</a:t>
            </a:r>
            <a:r>
              <a:rPr lang="zh-CN" altLang="en-US" sz="2400" dirty="0"/>
              <a:t>化重投影</a:t>
            </a:r>
            <a:r>
              <a:rPr lang="zh-CN" altLang="en-US" sz="2400" dirty="0" smtClean="0"/>
              <a:t>误差</a:t>
            </a:r>
            <a:r>
              <a:rPr lang="en-US" altLang="zh-CN" sz="2400" dirty="0"/>
              <a:t>error 2=project(T* points3D1) - points2D2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/>
              <a:t>points2D2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n+1</a:t>
            </a:r>
            <a:r>
              <a:rPr lang="zh-CN" altLang="en-US" sz="2400" dirty="0" smtClean="0"/>
              <a:t>时刻的像素坐标，是观测到的投影位置    </a:t>
            </a:r>
            <a:r>
              <a:rPr lang="en-US" altLang="zh-CN" sz="2400" dirty="0" smtClean="0"/>
              <a:t>[u;v;1]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/>
              <a:t>project(T</a:t>
            </a:r>
            <a:r>
              <a:rPr lang="en-US" altLang="zh-CN" sz="2400" dirty="0"/>
              <a:t>* points3D1</a:t>
            </a:r>
            <a:r>
              <a:rPr lang="en-US" altLang="zh-CN" sz="2400" dirty="0" smtClean="0"/>
              <a:t>)</a:t>
            </a:r>
            <a:r>
              <a:rPr lang="zh-CN" altLang="en-US" sz="2400" dirty="0" smtClean="0"/>
              <a:t>：</a:t>
            </a:r>
            <a:r>
              <a:rPr lang="en-US" altLang="zh-CN" sz="2400" dirty="0" smtClean="0"/>
              <a:t>n+1</a:t>
            </a:r>
            <a:r>
              <a:rPr lang="zh-CN" altLang="en-US" sz="2400" dirty="0" smtClean="0"/>
              <a:t>时刻的</a:t>
            </a:r>
            <a:r>
              <a:rPr lang="en-US" altLang="zh-CN" sz="2400" dirty="0" smtClean="0"/>
              <a:t>3D</a:t>
            </a:r>
            <a:r>
              <a:rPr lang="zh-CN" altLang="en-US" sz="2400" dirty="0" smtClean="0"/>
              <a:t>点按照当前估计的位姿</a:t>
            </a:r>
            <a:r>
              <a:rPr lang="en-US" altLang="zh-CN" sz="2400" dirty="0" smtClean="0"/>
              <a:t>T</a:t>
            </a:r>
            <a:r>
              <a:rPr lang="zh-CN" altLang="en-US" sz="2400" dirty="0" smtClean="0"/>
              <a:t>进行投影得到的位置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算法思想：设定初始值</a:t>
            </a:r>
            <a:r>
              <a:rPr lang="en-US" altLang="zh-CN" sz="2400" dirty="0" smtClean="0"/>
              <a:t>T</a:t>
            </a:r>
            <a:r>
              <a:rPr lang="zh-CN" altLang="en-US" sz="2400" dirty="0" smtClean="0"/>
              <a:t>，</a:t>
            </a:r>
            <a:r>
              <a:rPr lang="zh-CN" altLang="en-US" sz="2400" dirty="0"/>
              <a:t>得到</a:t>
            </a:r>
            <a:r>
              <a:rPr lang="zh-CN" altLang="en-US" sz="2400" dirty="0" smtClean="0"/>
              <a:t>观测到的投影位置和</a:t>
            </a:r>
            <a:r>
              <a:rPr lang="en-US" altLang="zh-CN" sz="2400" dirty="0" smtClean="0"/>
              <a:t>3D</a:t>
            </a:r>
            <a:r>
              <a:rPr lang="zh-CN" altLang="en-US" sz="2400" dirty="0" smtClean="0"/>
              <a:t>点投影得到的位值之间的误差，之后不断改变</a:t>
            </a:r>
            <a:r>
              <a:rPr lang="en-US" altLang="zh-CN" sz="2400" dirty="0" smtClean="0"/>
              <a:t>T</a:t>
            </a:r>
            <a:r>
              <a:rPr lang="zh-CN" altLang="en-US" sz="2400" dirty="0" smtClean="0"/>
              <a:t>，使得这个误差不断减小到可以接受的范围。</a:t>
            </a:r>
            <a:endParaRPr lang="en-US" altLang="zh-CN" sz="2400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求</a:t>
            </a:r>
            <a:r>
              <a:rPr lang="en-US" altLang="zh-CN" dirty="0" smtClean="0"/>
              <a:t>T</a:t>
            </a:r>
            <a:r>
              <a:rPr lang="zh-CN" altLang="en-US" dirty="0" smtClean="0"/>
              <a:t>方法一：最小</a:t>
            </a:r>
            <a:r>
              <a:rPr lang="zh-CN" altLang="en-US" dirty="0"/>
              <a:t>化重投影误差</a:t>
            </a:r>
          </a:p>
        </p:txBody>
      </p:sp>
    </p:spTree>
    <p:extLst>
      <p:ext uri="{BB962C8B-B14F-4D97-AF65-F5344CB8AC3E}">
        <p14:creationId xmlns:p14="http://schemas.microsoft.com/office/powerpoint/2010/main" val="407450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9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>
            <a:spLocks/>
          </p:cNvSpPr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0"/>
          <p:cNvSpPr>
            <a:spLocks/>
          </p:cNvSpPr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>
            <a:spLocks/>
          </p:cNvSpPr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0"/>
          <p:cNvSpPr>
            <a:spLocks/>
          </p:cNvSpPr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10"/>
          <p:cNvSpPr>
            <a:spLocks/>
          </p:cNvSpPr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Slam </a:t>
            </a:r>
            <a:r>
              <a:rPr lang="zh-CN" altLang="en-US" sz="2400" dirty="0" smtClean="0"/>
              <a:t>背景与应用</a:t>
            </a:r>
            <a:endParaRPr lang="zh-CN" altLang="en-US" sz="2400" dirty="0"/>
          </a:p>
        </p:txBody>
      </p:sp>
      <p:sp>
        <p:nvSpPr>
          <p:cNvPr id="37" name="文本框 36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总体框架</a:t>
            </a:r>
            <a:endParaRPr lang="zh-CN" altLang="en-US" sz="2400" dirty="0"/>
          </a:p>
        </p:txBody>
      </p:sp>
      <p:sp>
        <p:nvSpPr>
          <p:cNvPr id="38" name="文本框 37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图片处理与深度估计</a:t>
            </a:r>
            <a:endParaRPr lang="zh-CN" altLang="en-US" sz="2400" dirty="0"/>
          </a:p>
        </p:txBody>
      </p:sp>
      <p:sp>
        <p:nvSpPr>
          <p:cNvPr id="39" name="文本框 38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特征点描述和追踪</a:t>
            </a:r>
            <a:endParaRPr lang="zh-CN" altLang="en-US" sz="2400" dirty="0"/>
          </a:p>
        </p:txBody>
      </p:sp>
      <p:sp>
        <p:nvSpPr>
          <p:cNvPr id="40" name="文本框 39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点</a:t>
            </a:r>
            <a:r>
              <a:rPr lang="zh-CN" altLang="en-US" sz="2400" dirty="0" smtClean="0"/>
              <a:t>云匹配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46209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03B59-C883-4B8B-974E-AFB30A6C43A7}" type="slidenum">
              <a:rPr lang="en-US" altLang="zh-CN" smtClean="0"/>
              <a:pPr/>
              <a:t>30</a:t>
            </a:fld>
            <a:endParaRPr lang="en-US" altLang="zh-CN"/>
          </a:p>
        </p:txBody>
      </p:sp>
      <p:sp>
        <p:nvSpPr>
          <p:cNvPr id="59" name="文本框 58"/>
          <p:cNvSpPr txBox="1"/>
          <p:nvPr/>
        </p:nvSpPr>
        <p:spPr>
          <a:xfrm>
            <a:off x="176599" y="773219"/>
            <a:ext cx="85210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求</a:t>
            </a:r>
            <a:r>
              <a:rPr lang="en-US" altLang="zh-CN" sz="32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</a:t>
            </a:r>
            <a:r>
              <a:rPr lang="zh-CN" altLang="en-US" sz="32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方法二：</a:t>
            </a:r>
            <a:r>
              <a:rPr lang="en-US" altLang="zh-CN" sz="32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ICP</a:t>
            </a:r>
            <a:r>
              <a:rPr lang="zh-CN" altLang="en-US" sz="32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（</a:t>
            </a:r>
            <a:r>
              <a:rPr lang="en-US" altLang="zh-CN" sz="3200" b="1" dirty="0" err="1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interative</a:t>
            </a:r>
            <a:r>
              <a:rPr lang="en-US" altLang="zh-CN" sz="32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closest point</a:t>
            </a:r>
            <a:r>
              <a:rPr lang="zh-CN" altLang="en-US" sz="3200" b="1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，迭               代</a:t>
            </a:r>
            <a:r>
              <a:rPr lang="zh-CN" altLang="en-US" sz="32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最近点）</a:t>
            </a:r>
            <a:endParaRPr lang="zh-CN" altLang="en-US" sz="32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16" name="组合 115"/>
          <p:cNvGrpSpPr/>
          <p:nvPr/>
        </p:nvGrpSpPr>
        <p:grpSpPr>
          <a:xfrm>
            <a:off x="-295268" y="1346830"/>
            <a:ext cx="9175450" cy="4410565"/>
            <a:chOff x="123827" y="-403209"/>
            <a:chExt cx="12068174" cy="6468306"/>
          </a:xfrm>
        </p:grpSpPr>
        <p:grpSp>
          <p:nvGrpSpPr>
            <p:cNvPr id="117" name="组合 116"/>
            <p:cNvGrpSpPr/>
            <p:nvPr/>
          </p:nvGrpSpPr>
          <p:grpSpPr>
            <a:xfrm>
              <a:off x="123827" y="-403209"/>
              <a:ext cx="9239248" cy="6468306"/>
              <a:chOff x="123827" y="-743890"/>
              <a:chExt cx="10622797" cy="6809498"/>
            </a:xfrm>
          </p:grpSpPr>
          <p:grpSp>
            <p:nvGrpSpPr>
              <p:cNvPr id="123" name="组合 122"/>
              <p:cNvGrpSpPr/>
              <p:nvPr/>
            </p:nvGrpSpPr>
            <p:grpSpPr>
              <a:xfrm>
                <a:off x="123827" y="-743890"/>
                <a:ext cx="7534273" cy="6809498"/>
                <a:chOff x="123827" y="-743890"/>
                <a:chExt cx="7505698" cy="6809498"/>
              </a:xfrm>
            </p:grpSpPr>
            <p:sp>
              <p:nvSpPr>
                <p:cNvPr id="128" name="半闭框 127"/>
                <p:cNvSpPr/>
                <p:nvPr/>
              </p:nvSpPr>
              <p:spPr>
                <a:xfrm rot="10800000">
                  <a:off x="123827" y="420431"/>
                  <a:ext cx="7505698" cy="5645177"/>
                </a:xfrm>
                <a:prstGeom prst="halfFram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129" name="组合 128"/>
                <p:cNvGrpSpPr/>
                <p:nvPr/>
              </p:nvGrpSpPr>
              <p:grpSpPr>
                <a:xfrm>
                  <a:off x="588115" y="-743890"/>
                  <a:ext cx="7041410" cy="6621643"/>
                  <a:chOff x="588115" y="-743890"/>
                  <a:chExt cx="7041410" cy="6621643"/>
                </a:xfrm>
              </p:grpSpPr>
              <p:grpSp>
                <p:nvGrpSpPr>
                  <p:cNvPr id="130" name="组合 129"/>
                  <p:cNvGrpSpPr/>
                  <p:nvPr/>
                </p:nvGrpSpPr>
                <p:grpSpPr>
                  <a:xfrm>
                    <a:off x="770678" y="-743890"/>
                    <a:ext cx="6858847" cy="6621643"/>
                    <a:chOff x="1007920" y="-830224"/>
                    <a:chExt cx="8709805" cy="7603327"/>
                  </a:xfrm>
                </p:grpSpPr>
                <p:grpSp>
                  <p:nvGrpSpPr>
                    <p:cNvPr id="133" name="组合 132"/>
                    <p:cNvGrpSpPr/>
                    <p:nvPr/>
                  </p:nvGrpSpPr>
                  <p:grpSpPr>
                    <a:xfrm>
                      <a:off x="7393625" y="893347"/>
                      <a:ext cx="2324100" cy="1681730"/>
                      <a:chOff x="7622225" y="826962"/>
                      <a:chExt cx="2324100" cy="1681730"/>
                    </a:xfrm>
                  </p:grpSpPr>
                  <p:sp>
                    <p:nvSpPr>
                      <p:cNvPr id="168" name="矩形 167"/>
                      <p:cNvSpPr/>
                      <p:nvPr/>
                    </p:nvSpPr>
                    <p:spPr>
                      <a:xfrm>
                        <a:off x="7622225" y="956117"/>
                        <a:ext cx="2324100" cy="1552575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pic>
                    <p:nvPicPr>
                      <p:cNvPr id="169" name="图片 168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726398" y="1498025"/>
                        <a:ext cx="2115753" cy="667369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170" name="文本框 169"/>
                      <p:cNvSpPr txBox="1"/>
                      <p:nvPr/>
                    </p:nvSpPr>
                    <p:spPr>
                      <a:xfrm>
                        <a:off x="7682681" y="826962"/>
                        <a:ext cx="1043876" cy="40010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altLang="zh-CN" sz="2000" b="1" i="1" dirty="0" smtClean="0"/>
                          <a:t>3D-Map</a:t>
                        </a:r>
                        <a:endParaRPr lang="zh-CN" altLang="en-US" sz="2000" b="1" i="1" dirty="0"/>
                      </a:p>
                    </p:txBody>
                  </p:sp>
                </p:grpSp>
                <p:grpSp>
                  <p:nvGrpSpPr>
                    <p:cNvPr id="134" name="组合 133"/>
                    <p:cNvGrpSpPr/>
                    <p:nvPr/>
                  </p:nvGrpSpPr>
                  <p:grpSpPr>
                    <a:xfrm>
                      <a:off x="7393625" y="2981169"/>
                      <a:ext cx="2324100" cy="1644211"/>
                      <a:chOff x="7622225" y="864481"/>
                      <a:chExt cx="2324100" cy="1644211"/>
                    </a:xfrm>
                  </p:grpSpPr>
                  <p:sp>
                    <p:nvSpPr>
                      <p:cNvPr id="165" name="矩形 164"/>
                      <p:cNvSpPr/>
                      <p:nvPr/>
                    </p:nvSpPr>
                    <p:spPr>
                      <a:xfrm>
                        <a:off x="7622225" y="956117"/>
                        <a:ext cx="2324100" cy="1552575"/>
                      </a:xfrm>
                      <a:prstGeom prst="rect">
                        <a:avLst/>
                      </a:prstGeom>
                    </p:spPr>
                    <p:style>
                      <a:lnRef idx="2">
                        <a:schemeClr val="accent6">
                          <a:shade val="50000"/>
                        </a:schemeClr>
                      </a:lnRef>
                      <a:fillRef idx="1">
                        <a:schemeClr val="accent6"/>
                      </a:fillRef>
                      <a:effectRef idx="0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pic>
                    <p:nvPicPr>
                      <p:cNvPr id="166" name="图片 165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726398" y="1498025"/>
                        <a:ext cx="2115753" cy="667369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167" name="文本框 166"/>
                      <p:cNvSpPr txBox="1"/>
                      <p:nvPr/>
                    </p:nvSpPr>
                    <p:spPr>
                      <a:xfrm>
                        <a:off x="7637736" y="864481"/>
                        <a:ext cx="1043876" cy="40010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none" rtlCol="0">
                        <a:spAutoFit/>
                      </a:bodyPr>
                      <a:lstStyle/>
                      <a:p>
                        <a:r>
                          <a:rPr lang="en-US" altLang="zh-CN" sz="2000" b="1" i="1" dirty="0" smtClean="0"/>
                          <a:t>3D-Map</a:t>
                        </a:r>
                        <a:endParaRPr lang="zh-CN" altLang="en-US" sz="2000" b="1" i="1" dirty="0"/>
                      </a:p>
                    </p:txBody>
                  </p:sp>
                </p:grpSp>
                <p:sp>
                  <p:nvSpPr>
                    <p:cNvPr id="135" name="右箭头 134"/>
                    <p:cNvSpPr/>
                    <p:nvPr/>
                  </p:nvSpPr>
                  <p:spPr>
                    <a:xfrm>
                      <a:off x="6448425" y="1694153"/>
                      <a:ext cx="945200" cy="348839"/>
                    </a:xfrm>
                    <a:prstGeom prst="rightArrow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6" name="右箭头 135"/>
                    <p:cNvSpPr/>
                    <p:nvPr/>
                  </p:nvSpPr>
                  <p:spPr>
                    <a:xfrm>
                      <a:off x="6415293" y="3683560"/>
                      <a:ext cx="945200" cy="348839"/>
                    </a:xfrm>
                    <a:prstGeom prst="rightArrow">
                      <a:avLst/>
                    </a:prstGeom>
                  </p:spPr>
                  <p:style>
                    <a:lnRef idx="2">
                      <a:schemeClr val="dk1">
                        <a:shade val="50000"/>
                      </a:schemeClr>
                    </a:lnRef>
                    <a:fillRef idx="1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grpSp>
                  <p:nvGrpSpPr>
                    <p:cNvPr id="137" name="组合 136"/>
                    <p:cNvGrpSpPr/>
                    <p:nvPr/>
                  </p:nvGrpSpPr>
                  <p:grpSpPr>
                    <a:xfrm>
                      <a:off x="1007920" y="-830224"/>
                      <a:ext cx="5540274" cy="7603327"/>
                      <a:chOff x="1007920" y="-830224"/>
                      <a:chExt cx="5540274" cy="7603327"/>
                    </a:xfrm>
                  </p:grpSpPr>
                  <p:grpSp>
                    <p:nvGrpSpPr>
                      <p:cNvPr id="138" name="组合 137"/>
                      <p:cNvGrpSpPr/>
                      <p:nvPr/>
                    </p:nvGrpSpPr>
                    <p:grpSpPr>
                      <a:xfrm>
                        <a:off x="1012075" y="-830224"/>
                        <a:ext cx="5436350" cy="5455604"/>
                        <a:chOff x="897775" y="-1698342"/>
                        <a:chExt cx="8487294" cy="7761040"/>
                      </a:xfrm>
                    </p:grpSpPr>
                    <p:grpSp>
                      <p:nvGrpSpPr>
                        <p:cNvPr id="151" name="组合 150"/>
                        <p:cNvGrpSpPr/>
                        <p:nvPr/>
                      </p:nvGrpSpPr>
                      <p:grpSpPr>
                        <a:xfrm>
                          <a:off x="1527216" y="-1698342"/>
                          <a:ext cx="3532909" cy="7476445"/>
                          <a:chOff x="1527216" y="-1698342"/>
                          <a:chExt cx="3532909" cy="7476445"/>
                        </a:xfrm>
                      </p:grpSpPr>
                      <p:sp>
                        <p:nvSpPr>
                          <p:cNvPr id="163" name="圆角矩形 162"/>
                          <p:cNvSpPr/>
                          <p:nvPr/>
                        </p:nvSpPr>
                        <p:spPr>
                          <a:xfrm>
                            <a:off x="1527216" y="-192123"/>
                            <a:ext cx="3532909" cy="5970226"/>
                          </a:xfrm>
                          <a:prstGeom prst="roundRect">
                            <a:avLst/>
                          </a:prstGeom>
                        </p:spPr>
                        <p:style>
                          <a:lnRef idx="2">
                            <a:schemeClr val="accent4">
                              <a:shade val="50000"/>
                            </a:schemeClr>
                          </a:lnRef>
                          <a:fillRef idx="1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/>
                          </a:p>
                        </p:txBody>
                      </p:sp>
                      <p:sp>
                        <p:nvSpPr>
                          <p:cNvPr id="164" name="文本框 163"/>
                          <p:cNvSpPr txBox="1"/>
                          <p:nvPr/>
                        </p:nvSpPr>
                        <p:spPr>
                          <a:xfrm>
                            <a:off x="1893849" y="-1698342"/>
                            <a:ext cx="898772" cy="646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r>
                              <a:rPr lang="en-US" altLang="zh-CN" sz="3600" dirty="0" smtClean="0"/>
                              <a:t>Left</a:t>
                            </a:r>
                            <a:endParaRPr lang="zh-CN" altLang="en-US" sz="3600" dirty="0"/>
                          </a:p>
                        </p:txBody>
                      </p:sp>
                    </p:grpSp>
                    <p:grpSp>
                      <p:nvGrpSpPr>
                        <p:cNvPr id="152" name="组合 151"/>
                        <p:cNvGrpSpPr/>
                        <p:nvPr/>
                      </p:nvGrpSpPr>
                      <p:grpSpPr>
                        <a:xfrm>
                          <a:off x="5689564" y="-1681835"/>
                          <a:ext cx="3532909" cy="7744533"/>
                          <a:chOff x="3578130" y="-1185136"/>
                          <a:chExt cx="3532909" cy="7744533"/>
                        </a:xfrm>
                      </p:grpSpPr>
                      <p:sp>
                        <p:nvSpPr>
                          <p:cNvPr id="161" name="圆角矩形 160"/>
                          <p:cNvSpPr/>
                          <p:nvPr/>
                        </p:nvSpPr>
                        <p:spPr>
                          <a:xfrm>
                            <a:off x="3578130" y="599548"/>
                            <a:ext cx="3532909" cy="5959849"/>
                          </a:xfrm>
                          <a:prstGeom prst="roundRect">
                            <a:avLst/>
                          </a:prstGeom>
                        </p:spPr>
                        <p:style>
                          <a:lnRef idx="2">
                            <a:schemeClr val="accent4">
                              <a:shade val="50000"/>
                            </a:schemeClr>
                          </a:lnRef>
                          <a:fillRef idx="1">
                            <a:schemeClr val="accent4"/>
                          </a:fillRef>
                          <a:effectRef idx="0">
                            <a:schemeClr val="accent4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/>
                          </a:p>
                        </p:txBody>
                      </p:sp>
                      <p:sp>
                        <p:nvSpPr>
                          <p:cNvPr id="162" name="文本框 161"/>
                          <p:cNvSpPr txBox="1"/>
                          <p:nvPr/>
                        </p:nvSpPr>
                        <p:spPr>
                          <a:xfrm>
                            <a:off x="3659006" y="-1185136"/>
                            <a:ext cx="1150186" cy="646332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none" rtlCol="0">
                            <a:spAutoFit/>
                          </a:bodyPr>
                          <a:lstStyle/>
                          <a:p>
                            <a:r>
                              <a:rPr lang="en-US" altLang="zh-CN" sz="3600" dirty="0" smtClean="0"/>
                              <a:t>Right</a:t>
                            </a:r>
                            <a:endParaRPr lang="zh-CN" altLang="en-US" sz="3600" dirty="0"/>
                          </a:p>
                        </p:txBody>
                      </p:sp>
                    </p:grpSp>
                    <p:grpSp>
                      <p:nvGrpSpPr>
                        <p:cNvPr id="153" name="组合 152"/>
                        <p:cNvGrpSpPr/>
                        <p:nvPr/>
                      </p:nvGrpSpPr>
                      <p:grpSpPr>
                        <a:xfrm>
                          <a:off x="897775" y="3626642"/>
                          <a:ext cx="8487294" cy="2375147"/>
                          <a:chOff x="548641" y="958257"/>
                          <a:chExt cx="8487294" cy="2375147"/>
                        </a:xfrm>
                      </p:grpSpPr>
                      <p:sp>
                        <p:nvSpPr>
                          <p:cNvPr id="158" name="圆角矩形 157"/>
                          <p:cNvSpPr/>
                          <p:nvPr/>
                        </p:nvSpPr>
                        <p:spPr>
                          <a:xfrm>
                            <a:off x="548641" y="958257"/>
                            <a:ext cx="8487294" cy="2375147"/>
                          </a:xfrm>
                          <a:prstGeom prst="roundRect">
                            <a:avLst/>
                          </a:prstGeom>
                        </p:spPr>
                        <p:style>
                          <a:lnRef idx="2">
                            <a:schemeClr val="accent5">
                              <a:shade val="50000"/>
                            </a:schemeClr>
                          </a:lnRef>
                          <a:fillRef idx="1">
                            <a:schemeClr val="accent5"/>
                          </a:fillRef>
                          <a:effectRef idx="0">
                            <a:schemeClr val="accent5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/>
                          </a:p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/>
                          </a:p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 smtClean="0"/>
                          </a:p>
                        </p:txBody>
                      </p:sp>
                      <p:pic>
                        <p:nvPicPr>
                          <p:cNvPr id="159" name="图片 158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3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5516425" y="1820744"/>
                            <a:ext cx="3180917" cy="96375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60" name="图片 159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4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1249767" y="1820745"/>
                            <a:ext cx="3180917" cy="963759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grpSp>
                      <p:nvGrpSpPr>
                        <p:cNvPr id="154" name="组合 153"/>
                        <p:cNvGrpSpPr/>
                        <p:nvPr/>
                      </p:nvGrpSpPr>
                      <p:grpSpPr>
                        <a:xfrm>
                          <a:off x="897775" y="937311"/>
                          <a:ext cx="8487294" cy="2302330"/>
                          <a:chOff x="1504604" y="1328008"/>
                          <a:chExt cx="8487294" cy="2302330"/>
                        </a:xfrm>
                      </p:grpSpPr>
                      <p:sp>
                        <p:nvSpPr>
                          <p:cNvPr id="155" name="圆角矩形 154"/>
                          <p:cNvSpPr/>
                          <p:nvPr/>
                        </p:nvSpPr>
                        <p:spPr>
                          <a:xfrm>
                            <a:off x="1504604" y="1328008"/>
                            <a:ext cx="8487294" cy="2302330"/>
                          </a:xfrm>
                          <a:prstGeom prst="roundRect">
                            <a:avLst/>
                          </a:prstGeom>
                        </p:spPr>
                        <p:style>
                          <a:lnRef idx="2">
                            <a:schemeClr val="accent5">
                              <a:shade val="50000"/>
                            </a:schemeClr>
                          </a:lnRef>
                          <a:fillRef idx="1">
                            <a:schemeClr val="accent5"/>
                          </a:fillRef>
                          <a:effectRef idx="0">
                            <a:schemeClr val="accent5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/>
                          </a:p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/>
                          </a:p>
                          <a:p>
                            <a:endParaRPr lang="en-US" altLang="zh-CN" b="1" i="1" dirty="0" smtClean="0"/>
                          </a:p>
                          <a:p>
                            <a:endParaRPr lang="en-US" altLang="zh-CN" b="1" i="1" dirty="0" smtClean="0"/>
                          </a:p>
                        </p:txBody>
                      </p:sp>
                      <p:pic>
                        <p:nvPicPr>
                          <p:cNvPr id="156" name="图片 155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3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6472388" y="1815979"/>
                            <a:ext cx="3180917" cy="963759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157" name="图片 156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4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2205730" y="1801607"/>
                            <a:ext cx="3180917" cy="963759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</p:grpSp>
                  <p:grpSp>
                    <p:nvGrpSpPr>
                      <p:cNvPr id="139" name="组合 138"/>
                      <p:cNvGrpSpPr/>
                      <p:nvPr/>
                    </p:nvGrpSpPr>
                    <p:grpSpPr>
                      <a:xfrm>
                        <a:off x="3866627" y="5439172"/>
                        <a:ext cx="2681567" cy="1333931"/>
                        <a:chOff x="1083713" y="5257369"/>
                        <a:chExt cx="2681567" cy="1333931"/>
                      </a:xfrm>
                    </p:grpSpPr>
                    <p:grpSp>
                      <p:nvGrpSpPr>
                        <p:cNvPr id="147" name="组合 146"/>
                        <p:cNvGrpSpPr/>
                        <p:nvPr/>
                      </p:nvGrpSpPr>
                      <p:grpSpPr>
                        <a:xfrm>
                          <a:off x="1255555" y="5343525"/>
                          <a:ext cx="2509725" cy="1247775"/>
                          <a:chOff x="1571625" y="5381625"/>
                          <a:chExt cx="2509725" cy="1247775"/>
                        </a:xfrm>
                      </p:grpSpPr>
                      <p:sp>
                        <p:nvSpPr>
                          <p:cNvPr id="149" name="矩形 148"/>
                          <p:cNvSpPr/>
                          <p:nvPr/>
                        </p:nvSpPr>
                        <p:spPr>
                          <a:xfrm>
                            <a:off x="1571625" y="5381625"/>
                            <a:ext cx="2509725" cy="1247775"/>
                          </a:xfrm>
                          <a:prstGeom prst="rect">
                            <a:avLst/>
                          </a:prstGeom>
                        </p:spPr>
                        <p:style>
                          <a:lnRef idx="2">
                            <a:schemeClr val="accent6">
                              <a:shade val="50000"/>
                            </a:schemeClr>
                          </a:lnRef>
                          <a:fillRef idx="1">
                            <a:schemeClr val="accent6"/>
                          </a:fillRef>
                          <a:effectRef idx="0">
                            <a:schemeClr val="accent6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 dirty="0"/>
                          </a:p>
                        </p:txBody>
                      </p:sp>
                      <p:pic>
                        <p:nvPicPr>
                          <p:cNvPr id="150" name="图片 149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1843774" y="5922491"/>
                            <a:ext cx="1965425" cy="586031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sp>
                      <p:nvSpPr>
                        <p:cNvPr id="148" name="文本框 147"/>
                        <p:cNvSpPr txBox="1"/>
                        <p:nvPr/>
                      </p:nvSpPr>
                      <p:spPr>
                        <a:xfrm>
                          <a:off x="1083713" y="5257369"/>
                          <a:ext cx="1967934" cy="45942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r>
                            <a:rPr lang="en-US" altLang="zh-CN" sz="2000" b="1" i="1" dirty="0"/>
                            <a:t>Feature </a:t>
                          </a:r>
                          <a:r>
                            <a:rPr lang="en-US" altLang="zh-CN" sz="2000" b="1" i="1" dirty="0" smtClean="0"/>
                            <a:t>Map</a:t>
                          </a:r>
                          <a:endParaRPr lang="zh-CN" altLang="en-US" sz="2000" b="1" i="1" dirty="0"/>
                        </a:p>
                      </p:txBody>
                    </p:sp>
                  </p:grpSp>
                  <p:grpSp>
                    <p:nvGrpSpPr>
                      <p:cNvPr id="140" name="组合 139"/>
                      <p:cNvGrpSpPr/>
                      <p:nvPr/>
                    </p:nvGrpSpPr>
                    <p:grpSpPr>
                      <a:xfrm>
                        <a:off x="1007920" y="5432781"/>
                        <a:ext cx="2797945" cy="1320444"/>
                        <a:chOff x="967335" y="5270856"/>
                        <a:chExt cx="2797945" cy="1320444"/>
                      </a:xfrm>
                    </p:grpSpPr>
                    <p:grpSp>
                      <p:nvGrpSpPr>
                        <p:cNvPr id="143" name="组合 142"/>
                        <p:cNvGrpSpPr/>
                        <p:nvPr/>
                      </p:nvGrpSpPr>
                      <p:grpSpPr>
                        <a:xfrm>
                          <a:off x="1255555" y="5343525"/>
                          <a:ext cx="2509725" cy="1247775"/>
                          <a:chOff x="1571625" y="5381625"/>
                          <a:chExt cx="2509725" cy="1247775"/>
                        </a:xfrm>
                      </p:grpSpPr>
                      <p:sp>
                        <p:nvSpPr>
                          <p:cNvPr id="145" name="矩形 144"/>
                          <p:cNvSpPr/>
                          <p:nvPr/>
                        </p:nvSpPr>
                        <p:spPr>
                          <a:xfrm>
                            <a:off x="1571625" y="5381625"/>
                            <a:ext cx="2509725" cy="1247775"/>
                          </a:xfrm>
                          <a:prstGeom prst="rect">
                            <a:avLst/>
                          </a:prstGeom>
                        </p:spPr>
                        <p:style>
                          <a:lnRef idx="2">
                            <a:schemeClr val="accent6">
                              <a:shade val="50000"/>
                            </a:schemeClr>
                          </a:lnRef>
                          <a:fillRef idx="1">
                            <a:schemeClr val="accent6"/>
                          </a:fillRef>
                          <a:effectRef idx="0">
                            <a:schemeClr val="accent6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zh-CN" altLang="en-US" dirty="0"/>
                          </a:p>
                        </p:txBody>
                      </p:sp>
                      <p:pic>
                        <p:nvPicPr>
                          <p:cNvPr id="146" name="图片 145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1843774" y="5922491"/>
                            <a:ext cx="1965425" cy="586031"/>
                          </a:xfrm>
                          <a:prstGeom prst="rect">
                            <a:avLst/>
                          </a:prstGeom>
                        </p:spPr>
                      </p:pic>
                    </p:grpSp>
                    <p:sp>
                      <p:nvSpPr>
                        <p:cNvPr id="144" name="文本框 143"/>
                        <p:cNvSpPr txBox="1"/>
                        <p:nvPr/>
                      </p:nvSpPr>
                      <p:spPr>
                        <a:xfrm>
                          <a:off x="967335" y="5270856"/>
                          <a:ext cx="1967934" cy="459429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none" rtlCol="0">
                          <a:spAutoFit/>
                        </a:bodyPr>
                        <a:lstStyle/>
                        <a:p>
                          <a:r>
                            <a:rPr lang="en-US" altLang="zh-CN" sz="2000" b="1" i="1" dirty="0" smtClean="0"/>
                            <a:t>Feature Map</a:t>
                          </a:r>
                          <a:endParaRPr lang="zh-CN" altLang="en-US" sz="2000" b="1" i="1" dirty="0"/>
                        </a:p>
                      </p:txBody>
                    </p:sp>
                  </p:grpSp>
                  <p:sp>
                    <p:nvSpPr>
                      <p:cNvPr id="141" name="下箭头 140"/>
                      <p:cNvSpPr/>
                      <p:nvPr/>
                    </p:nvSpPr>
                    <p:spPr>
                      <a:xfrm>
                        <a:off x="2110759" y="4625380"/>
                        <a:ext cx="399659" cy="919826"/>
                      </a:xfrm>
                      <a:prstGeom prst="downArrow">
                        <a:avLst/>
                      </a:prstGeom>
                    </p:spPr>
                    <p:style>
                      <a:lnRef idx="2">
                        <a:schemeClr val="dk1">
                          <a:shade val="50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  <p:sp>
                    <p:nvSpPr>
                      <p:cNvPr id="142" name="下箭头 141"/>
                      <p:cNvSpPr/>
                      <p:nvPr/>
                    </p:nvSpPr>
                    <p:spPr>
                      <a:xfrm>
                        <a:off x="4947418" y="4625380"/>
                        <a:ext cx="399659" cy="919826"/>
                      </a:xfrm>
                      <a:prstGeom prst="downArrow">
                        <a:avLst/>
                      </a:prstGeom>
                    </p:spPr>
                    <p:style>
                      <a:lnRef idx="2">
                        <a:schemeClr val="dk1">
                          <a:shade val="50000"/>
                        </a:schemeClr>
                      </a:lnRef>
                      <a:fillRef idx="1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zh-CN" altLang="en-US"/>
                      </a:p>
                    </p:txBody>
                  </p:sp>
                </p:grpSp>
              </p:grpSp>
              <p:sp>
                <p:nvSpPr>
                  <p:cNvPr id="131" name="文本框 130"/>
                  <p:cNvSpPr txBox="1"/>
                  <p:nvPr/>
                </p:nvSpPr>
                <p:spPr>
                  <a:xfrm>
                    <a:off x="588115" y="1206347"/>
                    <a:ext cx="311304" cy="40010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2000" b="1" i="1" dirty="0">
                        <a:solidFill>
                          <a:schemeClr val="bg1"/>
                        </a:solidFill>
                      </a:rPr>
                      <a:t>T</a:t>
                    </a:r>
                    <a:endParaRPr lang="zh-CN" altLang="en-US" sz="2000" b="1" i="1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32" name="文本框 131"/>
                  <p:cNvSpPr txBox="1"/>
                  <p:nvPr/>
                </p:nvSpPr>
                <p:spPr>
                  <a:xfrm>
                    <a:off x="655503" y="2497885"/>
                    <a:ext cx="569387" cy="400109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altLang="zh-CN" sz="2000" b="1" i="1" dirty="0" smtClean="0">
                        <a:solidFill>
                          <a:schemeClr val="bg1"/>
                        </a:solidFill>
                      </a:rPr>
                      <a:t>T+1</a:t>
                    </a:r>
                    <a:endParaRPr lang="zh-CN" altLang="en-US" sz="2000" b="1" i="1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  <p:sp>
            <p:nvSpPr>
              <p:cNvPr id="124" name="椭圆 123"/>
              <p:cNvSpPr/>
              <p:nvPr/>
            </p:nvSpPr>
            <p:spPr>
              <a:xfrm>
                <a:off x="8279648" y="968300"/>
                <a:ext cx="2466975" cy="94585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i="1" dirty="0">
                    <a:solidFill>
                      <a:schemeClr val="bg1"/>
                    </a:solidFill>
                  </a:rPr>
                  <a:t>Point Clouds</a:t>
                </a:r>
                <a:endParaRPr lang="zh-CN" altLang="en-US" sz="2000" b="1" i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椭圆 124"/>
              <p:cNvSpPr/>
              <p:nvPr/>
            </p:nvSpPr>
            <p:spPr>
              <a:xfrm>
                <a:off x="8279649" y="2887248"/>
                <a:ext cx="2466975" cy="945854"/>
              </a:xfrm>
              <a:prstGeom prst="ellips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000" b="1" i="1" dirty="0">
                    <a:solidFill>
                      <a:schemeClr val="bg1"/>
                    </a:solidFill>
                  </a:rPr>
                  <a:t>Point Clouds</a:t>
                </a:r>
                <a:endParaRPr lang="zh-CN" altLang="en-US" sz="2000" b="1" i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6" name="右箭头 125"/>
              <p:cNvSpPr/>
              <p:nvPr/>
            </p:nvSpPr>
            <p:spPr>
              <a:xfrm rot="20612861">
                <a:off x="7563191" y="2047479"/>
                <a:ext cx="1914525" cy="188081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右箭头 126"/>
              <p:cNvSpPr/>
              <p:nvPr/>
            </p:nvSpPr>
            <p:spPr>
              <a:xfrm rot="1108988">
                <a:off x="7557073" y="2555909"/>
                <a:ext cx="1926760" cy="229216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8" name="组合 117"/>
            <p:cNvGrpSpPr/>
            <p:nvPr/>
          </p:nvGrpSpPr>
          <p:grpSpPr>
            <a:xfrm>
              <a:off x="9046412" y="1910610"/>
              <a:ext cx="1802564" cy="1496982"/>
              <a:chOff x="9995479" y="3070807"/>
              <a:chExt cx="1449814" cy="2045578"/>
            </a:xfrm>
          </p:grpSpPr>
          <p:sp>
            <p:nvSpPr>
              <p:cNvPr id="121" name="直角上箭头 120"/>
              <p:cNvSpPr/>
              <p:nvPr/>
            </p:nvSpPr>
            <p:spPr>
              <a:xfrm rot="5400000">
                <a:off x="10020300" y="3045990"/>
                <a:ext cx="1400175" cy="1449810"/>
              </a:xfrm>
              <a:prstGeom prst="bent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直角上箭头 121"/>
              <p:cNvSpPr/>
              <p:nvPr/>
            </p:nvSpPr>
            <p:spPr>
              <a:xfrm rot="5400000" flipH="1">
                <a:off x="10047638" y="3718735"/>
                <a:ext cx="1345491" cy="1449810"/>
              </a:xfrm>
              <a:prstGeom prst="bentUp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9" name="文本框 118"/>
            <p:cNvSpPr txBox="1"/>
            <p:nvPr/>
          </p:nvSpPr>
          <p:spPr>
            <a:xfrm>
              <a:off x="9582848" y="1615517"/>
              <a:ext cx="729687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 smtClean="0"/>
                <a:t>ICP</a:t>
              </a:r>
              <a:endParaRPr lang="zh-CN" altLang="en-US" sz="3200" b="1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0" name="文本框 119"/>
                <p:cNvSpPr txBox="1"/>
                <p:nvPr/>
              </p:nvSpPr>
              <p:spPr>
                <a:xfrm>
                  <a:off x="10820387" y="2374061"/>
                  <a:ext cx="1371614" cy="584775"/>
                </a:xfrm>
                <a:prstGeom prst="rect">
                  <a:avLst/>
                </a:prstGeom>
              </p:spPr>
              <p:style>
                <a:lnRef idx="1">
                  <a:schemeClr val="dk1"/>
                </a:lnRef>
                <a:fillRef idx="2">
                  <a:schemeClr val="dk1"/>
                </a:fillRef>
                <a:effectRef idx="1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3200" b="1" i="1" dirty="0" smtClean="0">
                            <a:latin typeface="Cambria Math" panose="02040503050406030204" pitchFamily="18" charset="0"/>
                          </a:rPr>
                          <m:t>𝑻</m:t>
                        </m:r>
                        <m:r>
                          <a:rPr lang="en-US" altLang="zh-CN" sz="3200" b="1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CN" sz="3200" b="1" i="1" dirty="0" smtClean="0">
                            <a:latin typeface="Cambria Math" panose="02040503050406030204" pitchFamily="18" charset="0"/>
                          </a:rPr>
                          <m:t>𝑹</m:t>
                        </m:r>
                        <m:r>
                          <a:rPr lang="en-US" altLang="zh-CN" sz="3200" b="1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3200" b="1" i="1" dirty="0" smtClean="0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altLang="zh-CN" sz="3200" b="1" i="1" dirty="0" smtClean="0">
                            <a:latin typeface="Cambria Math" panose="02040503050406030204" pitchFamily="18" charset="0"/>
                          </a:rPr>
                          <m:t>)</m:t>
                        </m:r>
                      </m:oMath>
                    </m:oMathPara>
                  </a14:m>
                  <a:endParaRPr lang="zh-CN" altLang="en-US" sz="3200" b="1" dirty="0"/>
                </a:p>
              </p:txBody>
            </p:sp>
          </mc:Choice>
          <mc:Fallback>
            <p:sp>
              <p:nvSpPr>
                <p:cNvPr id="120" name="文本框 119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820387" y="2374061"/>
                  <a:ext cx="1371614" cy="584775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 r="-19767" b="-27273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71" name="文本框 170"/>
          <p:cNvSpPr txBox="1"/>
          <p:nvPr/>
        </p:nvSpPr>
        <p:spPr>
          <a:xfrm>
            <a:off x="4944233" y="4739554"/>
            <a:ext cx="43120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ICP:</a:t>
            </a:r>
            <a:r>
              <a:rPr lang="zh-CN" altLang="en-US" sz="2400" b="1" dirty="0" smtClean="0"/>
              <a:t>迭代最近点</a:t>
            </a:r>
            <a:r>
              <a:rPr lang="en-US" altLang="zh-CN" sz="2400" b="1" dirty="0" smtClean="0"/>
              <a:t>,3D-3D</a:t>
            </a:r>
            <a:r>
              <a:rPr lang="zh-CN" altLang="en-US" sz="2400" b="1" dirty="0" smtClean="0"/>
              <a:t>位姿估计问题，并没有出现相机模型，仅考虑两组</a:t>
            </a:r>
            <a:r>
              <a:rPr lang="en-US" altLang="zh-CN" sz="2400" b="1" dirty="0" smtClean="0"/>
              <a:t>3D</a:t>
            </a:r>
            <a:r>
              <a:rPr lang="zh-CN" altLang="en-US" sz="2400" b="1" dirty="0" smtClean="0"/>
              <a:t>点之间的变换，和相机并没有关系</a:t>
            </a:r>
            <a:endParaRPr lang="zh-CN" altLang="en-US" sz="2400" b="1" dirty="0"/>
          </a:p>
        </p:txBody>
      </p:sp>
      <p:sp>
        <p:nvSpPr>
          <p:cNvPr id="3" name="矩形 2"/>
          <p:cNvSpPr/>
          <p:nvPr/>
        </p:nvSpPr>
        <p:spPr>
          <a:xfrm>
            <a:off x="371033" y="6057874"/>
            <a:ext cx="50981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error 1=T* points3D1 - points3D2</a:t>
            </a:r>
          </a:p>
        </p:txBody>
      </p:sp>
    </p:spTree>
    <p:extLst>
      <p:ext uri="{BB962C8B-B14F-4D97-AF65-F5344CB8AC3E}">
        <p14:creationId xmlns:p14="http://schemas.microsoft.com/office/powerpoint/2010/main" val="72782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76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+mn-ea"/>
                <a:ea typeface="+mn-ea"/>
              </a:rPr>
              <a:t>谢谢！</a:t>
            </a:r>
            <a:endParaRPr lang="zh-CN" altLang="en-US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62973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5761117" cy="492149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点击开始</a:t>
            </a:r>
            <a:r>
              <a:rPr lang="en-US" altLang="zh-CN" dirty="0" smtClean="0"/>
              <a:t>-</a:t>
            </a:r>
            <a:r>
              <a:rPr lang="zh-CN" altLang="en-US" dirty="0" smtClean="0"/>
              <a:t>新增幻灯片的下拉按钮可以看到本</a:t>
            </a:r>
            <a:r>
              <a:rPr lang="en-US" altLang="zh-CN" dirty="0"/>
              <a:t>PPT</a:t>
            </a:r>
            <a:r>
              <a:rPr lang="zh-CN" altLang="en-US" dirty="0" smtClean="0"/>
              <a:t>所包含的版式。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版式分为有页码版和没有页码版，供使用者选择。其中有页码的版式会</a:t>
            </a:r>
            <a:r>
              <a:rPr lang="zh-CN" altLang="en-US" dirty="0"/>
              <a:t>自动添加页码。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关于模板的使用说明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l="6347" t="6852" r="68334" b="13318"/>
          <a:stretch/>
        </p:blipFill>
        <p:spPr>
          <a:xfrm>
            <a:off x="6446886" y="1762704"/>
            <a:ext cx="2419301" cy="476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54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4644417" cy="492149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请</a:t>
            </a:r>
            <a:r>
              <a:rPr lang="zh-CN" altLang="en-US" dirty="0" smtClean="0"/>
              <a:t>在</a:t>
            </a:r>
            <a:r>
              <a:rPr lang="zh-CN" altLang="en-US" dirty="0"/>
              <a:t>设计菜单卡的下拉列表里可以选择保存当前</a:t>
            </a:r>
            <a:r>
              <a:rPr lang="zh-CN" altLang="en-US" dirty="0" smtClean="0"/>
              <a:t>主题。下次使用时即可在设计菜单中直接调用主题设置。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字体使用的是等线字体，系统升级为</a:t>
            </a:r>
            <a:r>
              <a:rPr lang="en-US" altLang="zh-CN" dirty="0" smtClean="0"/>
              <a:t>WIN10</a:t>
            </a:r>
            <a:r>
              <a:rPr lang="zh-CN" altLang="en-US" dirty="0" smtClean="0"/>
              <a:t>后自动安装。</a:t>
            </a:r>
            <a:r>
              <a:rPr lang="zh-CN" altLang="en-US" smtClean="0"/>
              <a:t>如系统尚未升级可以尝试微软雅黑字体。</a:t>
            </a:r>
            <a:r>
              <a:rPr lang="zh-CN" altLang="en-US" dirty="0" smtClean="0"/>
              <a:t>配色使用的是</a:t>
            </a:r>
            <a:r>
              <a:rPr lang="en-US" altLang="zh-CN" dirty="0" smtClean="0"/>
              <a:t>VI</a:t>
            </a:r>
            <a:r>
              <a:rPr lang="zh-CN" altLang="en-US" dirty="0" smtClean="0"/>
              <a:t>辅助</a:t>
            </a:r>
            <a:r>
              <a:rPr lang="zh-CN" altLang="en-US" dirty="0"/>
              <a:t>色</a:t>
            </a:r>
            <a:r>
              <a:rPr lang="zh-CN" altLang="en-US" dirty="0" smtClean="0"/>
              <a:t>系。</a:t>
            </a:r>
            <a:endParaRPr lang="en-US" altLang="zh-CN" dirty="0" smtClean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 smtClean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关于模板的使用说明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r="29920"/>
          <a:stretch/>
        </p:blipFill>
        <p:spPr>
          <a:xfrm>
            <a:off x="5321876" y="1685678"/>
            <a:ext cx="3544311" cy="3304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6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Freeform 10"/>
          <p:cNvSpPr>
            <a:spLocks/>
          </p:cNvSpPr>
          <p:nvPr userDrawn="1"/>
        </p:nvSpPr>
        <p:spPr bwMode="auto">
          <a:xfrm>
            <a:off x="1841535" y="1367357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5" name="文本框 4"/>
          <p:cNvSpPr txBox="1"/>
          <p:nvPr userDrawn="1"/>
        </p:nvSpPr>
        <p:spPr>
          <a:xfrm>
            <a:off x="2071646" y="1303550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4" idx="6"/>
          </p:cNvCxnSpPr>
          <p:nvPr/>
        </p:nvCxnSpPr>
        <p:spPr>
          <a:xfrm>
            <a:off x="2534033" y="1711215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0"/>
          <p:cNvSpPr>
            <a:spLocks/>
          </p:cNvSpPr>
          <p:nvPr userDrawn="1"/>
        </p:nvSpPr>
        <p:spPr bwMode="auto">
          <a:xfrm>
            <a:off x="1841535" y="2287330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2071646" y="2223523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>
            <a:stCxn id="13" idx="6"/>
          </p:cNvCxnSpPr>
          <p:nvPr/>
        </p:nvCxnSpPr>
        <p:spPr>
          <a:xfrm>
            <a:off x="2534033" y="2631188"/>
            <a:ext cx="450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>
            <a:spLocks/>
          </p:cNvSpPr>
          <p:nvPr userDrawn="1"/>
        </p:nvSpPr>
        <p:spPr bwMode="auto">
          <a:xfrm>
            <a:off x="1841535" y="3207303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19" name="文本框 18"/>
          <p:cNvSpPr txBox="1"/>
          <p:nvPr userDrawn="1"/>
        </p:nvSpPr>
        <p:spPr>
          <a:xfrm>
            <a:off x="2071646" y="3143496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18" idx="6"/>
          </p:cNvCxnSpPr>
          <p:nvPr/>
        </p:nvCxnSpPr>
        <p:spPr>
          <a:xfrm>
            <a:off x="2534033" y="3551161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10"/>
          <p:cNvSpPr>
            <a:spLocks/>
          </p:cNvSpPr>
          <p:nvPr userDrawn="1"/>
        </p:nvSpPr>
        <p:spPr bwMode="auto">
          <a:xfrm>
            <a:off x="1841535" y="4127276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24" name="文本框 23"/>
          <p:cNvSpPr txBox="1"/>
          <p:nvPr userDrawn="1"/>
        </p:nvSpPr>
        <p:spPr>
          <a:xfrm>
            <a:off x="2071646" y="4063469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5" name="直接连接符 24"/>
          <p:cNvCxnSpPr>
            <a:stCxn id="23" idx="6"/>
          </p:cNvCxnSpPr>
          <p:nvPr/>
        </p:nvCxnSpPr>
        <p:spPr>
          <a:xfrm>
            <a:off x="2534033" y="4471134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 10"/>
          <p:cNvSpPr>
            <a:spLocks/>
          </p:cNvSpPr>
          <p:nvPr userDrawn="1"/>
        </p:nvSpPr>
        <p:spPr bwMode="auto">
          <a:xfrm>
            <a:off x="1841535" y="5047251"/>
            <a:ext cx="843427" cy="343858"/>
          </a:xfrm>
          <a:custGeom>
            <a:avLst/>
            <a:gdLst>
              <a:gd name="T0" fmla="*/ 3120 w 3800"/>
              <a:gd name="T1" fmla="*/ 0 h 1532"/>
              <a:gd name="T2" fmla="*/ 682 w 3800"/>
              <a:gd name="T3" fmla="*/ 0 h 1532"/>
              <a:gd name="T4" fmla="*/ 682 w 3800"/>
              <a:gd name="T5" fmla="*/ 284 h 1532"/>
              <a:gd name="T6" fmla="*/ 0 w 3800"/>
              <a:gd name="T7" fmla="*/ 766 h 1532"/>
              <a:gd name="T8" fmla="*/ 682 w 3800"/>
              <a:gd name="T9" fmla="*/ 1248 h 1532"/>
              <a:gd name="T10" fmla="*/ 682 w 3800"/>
              <a:gd name="T11" fmla="*/ 1532 h 1532"/>
              <a:gd name="T12" fmla="*/ 3120 w 3800"/>
              <a:gd name="T13" fmla="*/ 1532 h 1532"/>
              <a:gd name="T14" fmla="*/ 3120 w 3800"/>
              <a:gd name="T15" fmla="*/ 1248 h 1532"/>
              <a:gd name="T16" fmla="*/ 3800 w 3800"/>
              <a:gd name="T17" fmla="*/ 766 h 1532"/>
              <a:gd name="T18" fmla="*/ 3120 w 3800"/>
              <a:gd name="T19" fmla="*/ 284 h 1532"/>
              <a:gd name="T20" fmla="*/ 3120 w 3800"/>
              <a:gd name="T21" fmla="*/ 0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800" h="1532">
                <a:moveTo>
                  <a:pt x="3120" y="0"/>
                </a:moveTo>
                <a:lnTo>
                  <a:pt x="682" y="0"/>
                </a:lnTo>
                <a:lnTo>
                  <a:pt x="682" y="284"/>
                </a:lnTo>
                <a:lnTo>
                  <a:pt x="0" y="766"/>
                </a:lnTo>
                <a:lnTo>
                  <a:pt x="682" y="1248"/>
                </a:lnTo>
                <a:lnTo>
                  <a:pt x="682" y="1532"/>
                </a:lnTo>
                <a:lnTo>
                  <a:pt x="3120" y="1532"/>
                </a:lnTo>
                <a:lnTo>
                  <a:pt x="3120" y="1248"/>
                </a:lnTo>
                <a:lnTo>
                  <a:pt x="3800" y="766"/>
                </a:lnTo>
                <a:lnTo>
                  <a:pt x="3120" y="284"/>
                </a:lnTo>
                <a:lnTo>
                  <a:pt x="312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200" b="1"/>
          </a:p>
        </p:txBody>
      </p:sp>
      <p:sp>
        <p:nvSpPr>
          <p:cNvPr id="34" name="文本框 33"/>
          <p:cNvSpPr txBox="1"/>
          <p:nvPr userDrawn="1"/>
        </p:nvSpPr>
        <p:spPr>
          <a:xfrm>
            <a:off x="2071646" y="4983444"/>
            <a:ext cx="383206" cy="443226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5" name="直接连接符 34"/>
          <p:cNvCxnSpPr>
            <a:stCxn id="33" idx="6"/>
          </p:cNvCxnSpPr>
          <p:nvPr/>
        </p:nvCxnSpPr>
        <p:spPr>
          <a:xfrm>
            <a:off x="2534033" y="5391109"/>
            <a:ext cx="450000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2915073" y="1274734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Slam </a:t>
            </a:r>
            <a:r>
              <a:rPr lang="zh-CN" altLang="en-US" sz="2400" dirty="0" smtClean="0"/>
              <a:t>背景与应用</a:t>
            </a:r>
            <a:endParaRPr lang="zh-CN" altLang="en-US" sz="2400" dirty="0"/>
          </a:p>
        </p:txBody>
      </p:sp>
      <p:sp>
        <p:nvSpPr>
          <p:cNvPr id="28" name="文本框 27"/>
          <p:cNvSpPr txBox="1"/>
          <p:nvPr/>
        </p:nvSpPr>
        <p:spPr>
          <a:xfrm>
            <a:off x="2915073" y="2194707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总体框架</a:t>
            </a:r>
            <a:endParaRPr lang="zh-CN" altLang="en-US" sz="2400" dirty="0"/>
          </a:p>
        </p:txBody>
      </p:sp>
      <p:sp>
        <p:nvSpPr>
          <p:cNvPr id="29" name="文本框 28"/>
          <p:cNvSpPr txBox="1"/>
          <p:nvPr/>
        </p:nvSpPr>
        <p:spPr>
          <a:xfrm>
            <a:off x="2915073" y="3114680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图片处理与深度估计</a:t>
            </a:r>
            <a:endParaRPr lang="zh-CN" altLang="en-US" sz="2400" dirty="0"/>
          </a:p>
        </p:txBody>
      </p:sp>
      <p:sp>
        <p:nvSpPr>
          <p:cNvPr id="30" name="文本框 29"/>
          <p:cNvSpPr txBox="1"/>
          <p:nvPr/>
        </p:nvSpPr>
        <p:spPr>
          <a:xfrm>
            <a:off x="2915073" y="4034653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特征点描述和追踪</a:t>
            </a:r>
            <a:endParaRPr lang="zh-CN" altLang="en-US" sz="2400" dirty="0"/>
          </a:p>
        </p:txBody>
      </p:sp>
      <p:sp>
        <p:nvSpPr>
          <p:cNvPr id="31" name="文本框 30"/>
          <p:cNvSpPr txBox="1"/>
          <p:nvPr/>
        </p:nvSpPr>
        <p:spPr>
          <a:xfrm>
            <a:off x="2915073" y="4954628"/>
            <a:ext cx="4387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点</a:t>
            </a:r>
            <a:r>
              <a:rPr lang="zh-CN" altLang="en-US" sz="2400" dirty="0" smtClean="0"/>
              <a:t>云匹配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9527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ORB-slam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639" y="1616701"/>
            <a:ext cx="5965445" cy="471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66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Threads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494024" y="1931276"/>
            <a:ext cx="71945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i="1" dirty="0" smtClean="0"/>
              <a:t>Thread:   </a:t>
            </a:r>
            <a:r>
              <a:rPr lang="en-US" altLang="zh-CN" dirty="0" smtClean="0"/>
              <a:t>Tracking</a:t>
            </a:r>
          </a:p>
          <a:p>
            <a:r>
              <a:rPr lang="en-US" altLang="zh-CN" b="1" i="1" dirty="0" smtClean="0"/>
              <a:t>Function: </a:t>
            </a:r>
            <a:r>
              <a:rPr lang="en-US" altLang="zh-CN" dirty="0" smtClean="0"/>
              <a:t>Localize the camera and decide when to insert a new </a:t>
            </a:r>
            <a:r>
              <a:rPr lang="en-US" altLang="zh-CN" dirty="0" err="1" smtClean="0"/>
              <a:t>keyframe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Features extracted are FAST corners described using ORB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Pose is optimized using motion-only bundle adjustment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494024" y="3273973"/>
            <a:ext cx="71945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i="1" dirty="0" smtClean="0"/>
              <a:t>Thread:   </a:t>
            </a:r>
            <a:r>
              <a:rPr lang="en-US" altLang="zh-CN" dirty="0" smtClean="0"/>
              <a:t>Local mapping</a:t>
            </a:r>
          </a:p>
          <a:p>
            <a:r>
              <a:rPr lang="en-US" altLang="zh-CN" b="1" i="1" dirty="0" smtClean="0"/>
              <a:t>Function: </a:t>
            </a:r>
            <a:r>
              <a:rPr lang="en-US" altLang="zh-CN" dirty="0" smtClean="0"/>
              <a:t>Localize the camera and decide when to insert a new </a:t>
            </a:r>
            <a:r>
              <a:rPr lang="en-US" altLang="zh-CN" dirty="0" err="1" smtClean="0"/>
              <a:t>keyframe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Features extracted are FAST corners described using ORB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Pose is optimized using motion-only bundle adjustment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181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纯标题页面标题</a:t>
            </a:r>
            <a:r>
              <a:rPr lang="zh-CN" altLang="en-US" dirty="0"/>
              <a:t>内容</a:t>
            </a:r>
          </a:p>
        </p:txBody>
      </p:sp>
      <p:pic>
        <p:nvPicPr>
          <p:cNvPr id="3" name="ORB-SLAM in the KITTI dataset (Sequence 00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10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1|1.1|12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|1.3|2.1|1.5|1.2|1.3|0.9|1.1"/>
</p:tagLst>
</file>

<file path=ppt/theme/theme1.xml><?xml version="1.0" encoding="utf-8"?>
<a:theme xmlns:a="http://schemas.openxmlformats.org/drawingml/2006/main" name="2016-VI主题-蓝">
  <a:themeElements>
    <a:clrScheme name="VI蓝色版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004098"/>
      </a:accent1>
      <a:accent2>
        <a:srgbClr val="0086D1"/>
      </a:accent2>
      <a:accent3>
        <a:srgbClr val="338D27"/>
      </a:accent3>
      <a:accent4>
        <a:srgbClr val="00514E"/>
      </a:accent4>
      <a:accent5>
        <a:srgbClr val="FDD000"/>
      </a:accent5>
      <a:accent6>
        <a:srgbClr val="F08300"/>
      </a:accent6>
      <a:hlink>
        <a:srgbClr val="B5B5B6"/>
      </a:hlink>
      <a:folHlink>
        <a:srgbClr val="BD9F68"/>
      </a:folHlink>
    </a:clrScheme>
    <a:fontScheme name="自定义 7">
      <a:majorFont>
        <a:latin typeface="等线"/>
        <a:ea typeface="等线"/>
        <a:cs typeface=""/>
      </a:majorFont>
      <a:minorFont>
        <a:latin typeface="等线 Light"/>
        <a:ea typeface="等线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2016-VI主题-蓝" id="{1B918C6D-2D61-4306-88BA-3CA31BAAF13F}" vid="{A734D909-B61D-48C4-8B37-4CE49734400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2016-VI主题-蓝</Template>
  <TotalTime>1045</TotalTime>
  <Words>1587</Words>
  <Application>Microsoft Office PowerPoint</Application>
  <PresentationFormat>全屏显示(4:3)</PresentationFormat>
  <Paragraphs>288</Paragraphs>
  <Slides>31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1" baseType="lpstr">
      <vt:lpstr>等线</vt:lpstr>
      <vt:lpstr>等线 Light</vt:lpstr>
      <vt:lpstr>楷体</vt:lpstr>
      <vt:lpstr>宋体</vt:lpstr>
      <vt:lpstr>微软雅黑</vt:lpstr>
      <vt:lpstr>Arial</vt:lpstr>
      <vt:lpstr>Calibri</vt:lpstr>
      <vt:lpstr>Cambria Math</vt:lpstr>
      <vt:lpstr>Times New Roman</vt:lpstr>
      <vt:lpstr>2016-VI主题-蓝</vt:lpstr>
      <vt:lpstr>SLAM</vt:lpstr>
      <vt:lpstr>目录 Contents</vt:lpstr>
      <vt:lpstr>目录 Contents</vt:lpstr>
      <vt:lpstr>关于模板的使用说明</vt:lpstr>
      <vt:lpstr>关于模板的使用说明</vt:lpstr>
      <vt:lpstr>目录 Contents</vt:lpstr>
      <vt:lpstr>ORB-slam</vt:lpstr>
      <vt:lpstr>Threads</vt:lpstr>
      <vt:lpstr>纯标题页面标题内容</vt:lpstr>
      <vt:lpstr>Odometry Pipeline </vt:lpstr>
      <vt:lpstr>目录 Contents</vt:lpstr>
      <vt:lpstr>图像成像过程（小孔成像模型）</vt:lpstr>
      <vt:lpstr>图像间转变关系</vt:lpstr>
      <vt:lpstr>图像间转变关系</vt:lpstr>
      <vt:lpstr>图像间转变关系</vt:lpstr>
      <vt:lpstr>相机畸变矫正（Calibration）</vt:lpstr>
      <vt:lpstr>高阶多项式畸变模型</vt:lpstr>
      <vt:lpstr>实际矫正效果</vt:lpstr>
      <vt:lpstr>目录 Contents</vt:lpstr>
      <vt:lpstr>特征点</vt:lpstr>
      <vt:lpstr>特征点</vt:lpstr>
      <vt:lpstr>Tracking</vt:lpstr>
      <vt:lpstr>Inlier Detection</vt:lpstr>
      <vt:lpstr>目录 Contents</vt:lpstr>
      <vt:lpstr>相机在世界坐标系下的位姿如何描述？</vt:lpstr>
      <vt:lpstr>相机在世界坐标系下的位姿如何描述？</vt:lpstr>
      <vt:lpstr>欲求从n到n+1时刻的齐次变换矩阵</vt:lpstr>
      <vt:lpstr>欲求从n到n+1时刻的齐次变换矩阵T</vt:lpstr>
      <vt:lpstr>求T方法一：最小化重投影误差</vt:lpstr>
      <vt:lpstr>PowerPoint 演示文稿</vt:lpstr>
      <vt:lpstr>谢谢！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沈小丹</dc:creator>
  <cp:lastModifiedBy>Zhang Elon</cp:lastModifiedBy>
  <cp:revision>57</cp:revision>
  <dcterms:created xsi:type="dcterms:W3CDTF">2016-04-20T02:59:17Z</dcterms:created>
  <dcterms:modified xsi:type="dcterms:W3CDTF">2018-05-10T01:45:22Z</dcterms:modified>
</cp:coreProperties>
</file>